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7"/>
  </p:notesMasterIdLst>
  <p:sldIdLst>
    <p:sldId id="268" r:id="rId2"/>
    <p:sldId id="256" r:id="rId3"/>
    <p:sldId id="271" r:id="rId4"/>
    <p:sldId id="263" r:id="rId5"/>
    <p:sldId id="272" r:id="rId6"/>
    <p:sldId id="258" r:id="rId7"/>
    <p:sldId id="273" r:id="rId8"/>
    <p:sldId id="274" r:id="rId9"/>
    <p:sldId id="275" r:id="rId10"/>
    <p:sldId id="306" r:id="rId11"/>
    <p:sldId id="277" r:id="rId12"/>
    <p:sldId id="278" r:id="rId13"/>
    <p:sldId id="311" r:id="rId14"/>
    <p:sldId id="312" r:id="rId15"/>
    <p:sldId id="259" r:id="rId16"/>
    <p:sldId id="260" r:id="rId17"/>
    <p:sldId id="313" r:id="rId18"/>
    <p:sldId id="281" r:id="rId19"/>
    <p:sldId id="282" r:id="rId20"/>
    <p:sldId id="309" r:id="rId21"/>
    <p:sldId id="310" r:id="rId22"/>
    <p:sldId id="283" r:id="rId23"/>
    <p:sldId id="284" r:id="rId24"/>
    <p:sldId id="285" r:id="rId25"/>
    <p:sldId id="286" r:id="rId26"/>
    <p:sldId id="287" r:id="rId27"/>
    <p:sldId id="288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308" r:id="rId37"/>
    <p:sldId id="298" r:id="rId38"/>
    <p:sldId id="299" r:id="rId39"/>
    <p:sldId id="301" r:id="rId40"/>
    <p:sldId id="314" r:id="rId41"/>
    <p:sldId id="302" r:id="rId42"/>
    <p:sldId id="303" r:id="rId43"/>
    <p:sldId id="270" r:id="rId44"/>
    <p:sldId id="305" r:id="rId45"/>
    <p:sldId id="304" r:id="rId46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77"/>
    <p:restoredTop sz="96327"/>
  </p:normalViewPr>
  <p:slideViewPr>
    <p:cSldViewPr snapToGrid="0">
      <p:cViewPr varScale="1">
        <p:scale>
          <a:sx n="63" d="100"/>
          <a:sy n="63" d="100"/>
        </p:scale>
        <p:origin x="58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508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62290-869D-F447-8499-E6347B8AF405}" type="datetimeFigureOut">
              <a:rPr lang="nl-BE" smtClean="0"/>
              <a:t>1/03/2023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C541B6-76B1-BF45-865E-3829E65FE36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57000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ingsslide_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="" xmlns:a16="http://schemas.microsoft.com/office/drawing/2014/main" id="{C9842C5F-2AB8-B8AA-9FA1-37D2DB3D2D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t="25340" r="62852" b="8696"/>
          <a:stretch/>
        </p:blipFill>
        <p:spPr>
          <a:xfrm rot="5400000">
            <a:off x="3191843" y="-2142156"/>
            <a:ext cx="5808313" cy="12192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="" xmlns:a16="http://schemas.microsoft.com/office/drawing/2014/main" id="{C7A6032F-218B-6F83-B4A6-7EA86467DD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9480" y="596924"/>
            <a:ext cx="2802410" cy="966487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="" xmlns:a16="http://schemas.microsoft.com/office/drawing/2014/main" id="{A878A15E-54A9-249A-3D5E-953818531B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1800" y="5246665"/>
            <a:ext cx="4750894" cy="1123296"/>
          </a:xfrm>
        </p:spPr>
        <p:txBody>
          <a:bodyPr wrap="square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titel aan te passen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14360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actgegev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="" xmlns:a16="http://schemas.microsoft.com/office/drawing/2014/main" id="{362CCA57-A82C-ACC2-8D12-AC8E541A5E53}"/>
              </a:ext>
            </a:extLst>
          </p:cNvPr>
          <p:cNvSpPr/>
          <p:nvPr userDrawn="1"/>
        </p:nvSpPr>
        <p:spPr>
          <a:xfrm>
            <a:off x="0" y="6722076"/>
            <a:ext cx="12192000" cy="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7DA85FE2-EFEA-C4A7-068F-DD33753475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341" y="415926"/>
            <a:ext cx="11241997" cy="713159"/>
          </a:xfrm>
        </p:spPr>
        <p:txBody>
          <a:bodyPr>
            <a:normAutofit/>
          </a:bodyPr>
          <a:lstStyle>
            <a:lvl1pPr>
              <a:defRPr sz="4000" u="none">
                <a:solidFill>
                  <a:schemeClr val="tx1"/>
                </a:solidFill>
              </a:defRPr>
            </a:lvl1pPr>
          </a:lstStyle>
          <a:p>
            <a:r>
              <a:rPr lang="nl-NL" noProof="0" dirty="0"/>
              <a:t>Klik om de titel aan te passen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="" xmlns:a16="http://schemas.microsoft.com/office/drawing/2014/main" id="{40732AF1-9C92-2A6F-3912-C8163554B1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5618" y="5984875"/>
            <a:ext cx="1331720" cy="4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54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c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="" xmlns:a16="http://schemas.microsoft.com/office/drawing/2014/main" id="{362CCA57-A82C-ACC2-8D12-AC8E541A5E53}"/>
              </a:ext>
            </a:extLst>
          </p:cNvPr>
          <p:cNvSpPr/>
          <p:nvPr userDrawn="1"/>
        </p:nvSpPr>
        <p:spPr>
          <a:xfrm>
            <a:off x="0" y="6722076"/>
            <a:ext cx="12192000" cy="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7DA85FE2-EFEA-C4A7-068F-DD33753475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341" y="415926"/>
            <a:ext cx="11241997" cy="713159"/>
          </a:xfrm>
        </p:spPr>
        <p:txBody>
          <a:bodyPr>
            <a:normAutofit/>
          </a:bodyPr>
          <a:lstStyle>
            <a:lvl1pPr>
              <a:defRPr sz="4000" u="none">
                <a:solidFill>
                  <a:schemeClr val="tx1"/>
                </a:solidFill>
              </a:defRPr>
            </a:lvl1pPr>
          </a:lstStyle>
          <a:p>
            <a:r>
              <a:rPr lang="nl-NL" noProof="0" dirty="0"/>
              <a:t>Iconenlijst</a:t>
            </a:r>
          </a:p>
        </p:txBody>
      </p:sp>
    </p:spTree>
    <p:extLst>
      <p:ext uri="{BB962C8B-B14F-4D97-AF65-F5344CB8AC3E}">
        <p14:creationId xmlns:p14="http://schemas.microsoft.com/office/powerpoint/2010/main" val="2213376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ingsslide_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="" xmlns:a16="http://schemas.microsoft.com/office/drawing/2014/main" id="{0A69B187-7334-7172-BADE-8F710E5B48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9" name="Titel 1">
            <a:extLst>
              <a:ext uri="{FF2B5EF4-FFF2-40B4-BE49-F238E27FC236}">
                <a16:creationId xmlns="" xmlns:a16="http://schemas.microsoft.com/office/drawing/2014/main" id="{A878A15E-54A9-249A-3D5E-953818531B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480" y="5246665"/>
            <a:ext cx="4750894" cy="1123296"/>
          </a:xfrm>
        </p:spPr>
        <p:txBody>
          <a:bodyPr wrap="square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de titel aan te passen</a:t>
            </a:r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="" xmlns:a16="http://schemas.microsoft.com/office/drawing/2014/main" id="{073F67C1-28ED-81EA-218E-FE84CD94CB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480" y="596924"/>
            <a:ext cx="2802410" cy="96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24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_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="" xmlns:a16="http://schemas.microsoft.com/office/drawing/2014/main" id="{362CCA57-A82C-ACC2-8D12-AC8E541A5E53}"/>
              </a:ext>
            </a:extLst>
          </p:cNvPr>
          <p:cNvSpPr/>
          <p:nvPr userDrawn="1"/>
        </p:nvSpPr>
        <p:spPr>
          <a:xfrm>
            <a:off x="0" y="6722076"/>
            <a:ext cx="12192000" cy="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="" xmlns:a16="http://schemas.microsoft.com/office/drawing/2014/main" id="{434FC461-F8D3-0FAE-EA6E-5844378ACD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341" y="5984875"/>
            <a:ext cx="1331720" cy="459280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="" xmlns:a16="http://schemas.microsoft.com/office/drawing/2014/main" id="{43F0BEC9-1F7B-C3D7-4D69-5C1DF90875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5341" y="1482725"/>
            <a:ext cx="11241997" cy="422422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7DA85FE2-EFEA-C4A7-068F-DD33753475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341" y="415926"/>
            <a:ext cx="11241997" cy="713159"/>
          </a:xfrm>
        </p:spPr>
        <p:txBody>
          <a:bodyPr>
            <a:normAutofit/>
          </a:bodyPr>
          <a:lstStyle>
            <a:lvl1pPr>
              <a:defRPr sz="4000" u="none">
                <a:solidFill>
                  <a:schemeClr val="tx1"/>
                </a:solidFill>
              </a:defRPr>
            </a:lvl1pPr>
          </a:lstStyle>
          <a:p>
            <a:r>
              <a:rPr lang="nl-NL" noProof="0" dirty="0"/>
              <a:t>Klik om de titel aan te passen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="" xmlns:a16="http://schemas.microsoft.com/office/drawing/2014/main" id="{854C1090-22FE-E038-E5D7-B60BA697B5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FC8ED68-96CE-7944-ADE1-12D4522707F9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65710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_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2">
            <a:extLst>
              <a:ext uri="{FF2B5EF4-FFF2-40B4-BE49-F238E27FC236}">
                <a16:creationId xmlns="" xmlns:a16="http://schemas.microsoft.com/office/drawing/2014/main" id="{43F0BEC9-1F7B-C3D7-4D69-5C1DF9087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341" y="1482725"/>
            <a:ext cx="11241997" cy="4224229"/>
          </a:xfrm>
        </p:spPr>
        <p:txBody>
          <a:bodyPr wrap="square" lIns="0" tIns="0" rIns="0" bIns="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7DA85FE2-EFEA-C4A7-068F-DD33753475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341" y="415926"/>
            <a:ext cx="11241997" cy="713159"/>
          </a:xfrm>
        </p:spPr>
        <p:txBody>
          <a:bodyPr>
            <a:normAutofit/>
          </a:bodyPr>
          <a:lstStyle>
            <a:lvl1pPr>
              <a:defRPr sz="4000" u="none">
                <a:solidFill>
                  <a:schemeClr val="tx1"/>
                </a:solidFill>
              </a:defRPr>
            </a:lvl1pPr>
          </a:lstStyle>
          <a:p>
            <a:r>
              <a:rPr lang="nl-NL" noProof="0" dirty="0"/>
              <a:t>Klik om de titel aan te passen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="" xmlns:a16="http://schemas.microsoft.com/office/drawing/2014/main" id="{362CCA57-A82C-ACC2-8D12-AC8E541A5E53}"/>
              </a:ext>
            </a:extLst>
          </p:cNvPr>
          <p:cNvSpPr/>
          <p:nvPr userDrawn="1"/>
        </p:nvSpPr>
        <p:spPr>
          <a:xfrm>
            <a:off x="0" y="6722076"/>
            <a:ext cx="12192000" cy="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" name="Afbeelding 1">
            <a:extLst>
              <a:ext uri="{FF2B5EF4-FFF2-40B4-BE49-F238E27FC236}">
                <a16:creationId xmlns="" xmlns:a16="http://schemas.microsoft.com/office/drawing/2014/main" id="{9133113A-107E-F23A-57BC-EF8660140B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341" y="5984875"/>
            <a:ext cx="1331720" cy="459280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="" xmlns:a16="http://schemas.microsoft.com/office/drawing/2014/main" id="{2BC04ED0-9B76-CEC5-99C9-12EECDDA17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E5747-6C9E-DC47-BBB7-1964FAC56069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50370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_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="" xmlns:a16="http://schemas.microsoft.com/office/drawing/2014/main" id="{8FB765CC-24CB-693C-C77C-79FD12184D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4662" y="1482725"/>
            <a:ext cx="11242675" cy="4224229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7DA85FE2-EFEA-C4A7-068F-DD33753475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342" y="415926"/>
            <a:ext cx="11242676" cy="713159"/>
          </a:xfrm>
        </p:spPr>
        <p:txBody>
          <a:bodyPr>
            <a:normAutofit/>
          </a:bodyPr>
          <a:lstStyle>
            <a:lvl1pPr>
              <a:defRPr sz="4000" u="none">
                <a:solidFill>
                  <a:schemeClr val="tx1"/>
                </a:solidFill>
              </a:defRPr>
            </a:lvl1pPr>
          </a:lstStyle>
          <a:p>
            <a:r>
              <a:rPr lang="nl-NL" noProof="0" dirty="0"/>
              <a:t>Klik om de titel aan te passen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4F11AC98-5645-E50B-9B0B-693E2FBA45CE}"/>
              </a:ext>
            </a:extLst>
          </p:cNvPr>
          <p:cNvSpPr/>
          <p:nvPr userDrawn="1"/>
        </p:nvSpPr>
        <p:spPr>
          <a:xfrm>
            <a:off x="0" y="6722076"/>
            <a:ext cx="12192000" cy="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" name="Afbeelding 1">
            <a:extLst>
              <a:ext uri="{FF2B5EF4-FFF2-40B4-BE49-F238E27FC236}">
                <a16:creationId xmlns="" xmlns:a16="http://schemas.microsoft.com/office/drawing/2014/main" id="{5617AFDB-509A-BB2B-0063-A2DC2224FD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341" y="5984875"/>
            <a:ext cx="1331720" cy="459280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="" xmlns:a16="http://schemas.microsoft.com/office/drawing/2014/main" id="{6698ADA0-C17C-15A8-963F-C361584DC29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91E5747-6C9E-DC47-BBB7-1964FAC56069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26277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psomming_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inhoud 2">
            <a:extLst>
              <a:ext uri="{FF2B5EF4-FFF2-40B4-BE49-F238E27FC236}">
                <a16:creationId xmlns="" xmlns:a16="http://schemas.microsoft.com/office/drawing/2014/main" id="{43F0BEC9-1F7B-C3D7-4D69-5C1DF9087520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75339" y="1472665"/>
            <a:ext cx="5400000" cy="4234289"/>
          </a:xfrm>
        </p:spPr>
        <p:txBody>
          <a:bodyPr wrap="square" lIns="0" tIns="0" rIns="0" bIns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  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80F705BC-6160-A07A-48A3-52089BACD4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342" y="415926"/>
            <a:ext cx="11241996" cy="710230"/>
          </a:xfrm>
        </p:spPr>
        <p:txBody>
          <a:bodyPr>
            <a:normAutofit/>
          </a:bodyPr>
          <a:lstStyle>
            <a:lvl1pPr>
              <a:defRPr sz="4000" u="none">
                <a:solidFill>
                  <a:schemeClr val="tx1"/>
                </a:solidFill>
              </a:defRPr>
            </a:lvl1pPr>
          </a:lstStyle>
          <a:p>
            <a:r>
              <a:rPr lang="nl-NL" noProof="0" dirty="0"/>
              <a:t>Klik om de titel aan te passen</a:t>
            </a:r>
          </a:p>
        </p:txBody>
      </p:sp>
      <p:sp>
        <p:nvSpPr>
          <p:cNvPr id="8" name="Tijdelijke aanduiding voor afbeelding 2">
            <a:extLst>
              <a:ext uri="{FF2B5EF4-FFF2-40B4-BE49-F238E27FC236}">
                <a16:creationId xmlns="" xmlns:a16="http://schemas.microsoft.com/office/drawing/2014/main" id="{8E5F3516-00E4-72D1-3920-34B561DAE79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17338" y="1472665"/>
            <a:ext cx="5400000" cy="4234289"/>
          </a:xfrm>
          <a:solidFill>
            <a:schemeClr val="bg2">
              <a:alpha val="99761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FBAA0"/>
              </a:buClr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FBAA0"/>
              </a:buClr>
              <a:buSzTx/>
              <a:buFontTx/>
              <a:buNone/>
              <a:tabLst/>
              <a:defRPr/>
            </a:pPr>
            <a:r>
              <a:rPr lang="nl-NL" noProof="0" dirty="0"/>
              <a:t>Klik om een afbeelding toe te voegen</a:t>
            </a:r>
          </a:p>
          <a:p>
            <a:endParaRPr lang="nl-BE" dirty="0"/>
          </a:p>
        </p:txBody>
      </p:sp>
      <p:sp>
        <p:nvSpPr>
          <p:cNvPr id="9" name="Rechthoek 8">
            <a:extLst>
              <a:ext uri="{FF2B5EF4-FFF2-40B4-BE49-F238E27FC236}">
                <a16:creationId xmlns="" xmlns:a16="http://schemas.microsoft.com/office/drawing/2014/main" id="{50CD90F6-178C-88F0-DE95-8BC136450AB3}"/>
              </a:ext>
            </a:extLst>
          </p:cNvPr>
          <p:cNvSpPr/>
          <p:nvPr userDrawn="1"/>
        </p:nvSpPr>
        <p:spPr>
          <a:xfrm>
            <a:off x="0" y="6722076"/>
            <a:ext cx="12192000" cy="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" name="Afbeelding 1">
            <a:extLst>
              <a:ext uri="{FF2B5EF4-FFF2-40B4-BE49-F238E27FC236}">
                <a16:creationId xmlns="" xmlns:a16="http://schemas.microsoft.com/office/drawing/2014/main" id="{6A60C297-CD7D-3CF0-E802-FA1B5B0277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341" y="5984875"/>
            <a:ext cx="1331720" cy="459280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="" xmlns:a16="http://schemas.microsoft.com/office/drawing/2014/main" id="{4C37292D-28FF-D887-E976-95FC93B1716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91E5747-6C9E-DC47-BBB7-1964FAC56069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54465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fbeelding_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80F705BC-6160-A07A-48A3-52089BACD4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342" y="415926"/>
            <a:ext cx="11241996" cy="710230"/>
          </a:xfrm>
        </p:spPr>
        <p:txBody>
          <a:bodyPr>
            <a:normAutofit/>
          </a:bodyPr>
          <a:lstStyle>
            <a:lvl1pPr>
              <a:defRPr sz="4000" u="none">
                <a:solidFill>
                  <a:schemeClr val="tx1"/>
                </a:solidFill>
              </a:defRPr>
            </a:lvl1pPr>
          </a:lstStyle>
          <a:p>
            <a:r>
              <a:rPr lang="nl-NL" noProof="0" dirty="0"/>
              <a:t>Klik om de titel aan te passen</a:t>
            </a:r>
          </a:p>
        </p:txBody>
      </p:sp>
      <p:sp>
        <p:nvSpPr>
          <p:cNvPr id="8" name="Tijdelijke aanduiding voor afbeelding 2">
            <a:extLst>
              <a:ext uri="{FF2B5EF4-FFF2-40B4-BE49-F238E27FC236}">
                <a16:creationId xmlns="" xmlns:a16="http://schemas.microsoft.com/office/drawing/2014/main" id="{8E5F3516-00E4-72D1-3920-34B561DAE79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5337" y="1472665"/>
            <a:ext cx="5400000" cy="4234289"/>
          </a:xfrm>
          <a:solidFill>
            <a:schemeClr val="bg2">
              <a:alpha val="99761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FBAA0"/>
              </a:buClr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FBAA0"/>
              </a:buClr>
              <a:buSzTx/>
              <a:buFontTx/>
              <a:buNone/>
              <a:tabLst/>
              <a:defRPr/>
            </a:pPr>
            <a:r>
              <a:rPr lang="nl-NL" noProof="0" dirty="0"/>
              <a:t>Klik om een afbeelding toe te voegen</a:t>
            </a:r>
          </a:p>
          <a:p>
            <a:endParaRPr lang="nl-BE" dirty="0"/>
          </a:p>
        </p:txBody>
      </p:sp>
      <p:sp>
        <p:nvSpPr>
          <p:cNvPr id="9" name="Rechthoek 8">
            <a:extLst>
              <a:ext uri="{FF2B5EF4-FFF2-40B4-BE49-F238E27FC236}">
                <a16:creationId xmlns="" xmlns:a16="http://schemas.microsoft.com/office/drawing/2014/main" id="{50CD90F6-178C-88F0-DE95-8BC136450AB3}"/>
              </a:ext>
            </a:extLst>
          </p:cNvPr>
          <p:cNvSpPr/>
          <p:nvPr userDrawn="1"/>
        </p:nvSpPr>
        <p:spPr>
          <a:xfrm>
            <a:off x="0" y="6722076"/>
            <a:ext cx="12192000" cy="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="" xmlns:a16="http://schemas.microsoft.com/office/drawing/2014/main" id="{C3E60F6D-11C1-08B6-DB0C-3510ED70501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316663" y="1472665"/>
            <a:ext cx="5400000" cy="4234289"/>
          </a:xfrm>
        </p:spPr>
        <p:txBody>
          <a:bodyPr wrap="square" lIns="0" tIns="0" rIns="0" bIns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   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="" xmlns:a16="http://schemas.microsoft.com/office/drawing/2014/main" id="{680208AD-71DD-B538-93B4-019F52902B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341" y="5984875"/>
            <a:ext cx="1331720" cy="459280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6B27CFC5-A791-30FE-986A-693F3B975B8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91E5747-6C9E-DC47-BBB7-1964FAC56069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08072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="" xmlns:a16="http://schemas.microsoft.com/office/drawing/2014/main" id="{8FB765CC-24CB-693C-C77C-79FD12184D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722076"/>
          </a:xfrm>
          <a:solidFill>
            <a:schemeClr val="bg1">
              <a:lumMod val="85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4F11AC98-5645-E50B-9B0B-693E2FBA45CE}"/>
              </a:ext>
            </a:extLst>
          </p:cNvPr>
          <p:cNvSpPr/>
          <p:nvPr userDrawn="1"/>
        </p:nvSpPr>
        <p:spPr>
          <a:xfrm>
            <a:off x="0" y="6722076"/>
            <a:ext cx="12192000" cy="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7131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amenwerkings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>
            <a:extLst>
              <a:ext uri="{FF2B5EF4-FFF2-40B4-BE49-F238E27FC236}">
                <a16:creationId xmlns="" xmlns:a16="http://schemas.microsoft.com/office/drawing/2014/main" id="{534CD739-C2C3-27CE-8D01-F643B0B43E82}"/>
              </a:ext>
            </a:extLst>
          </p:cNvPr>
          <p:cNvSpPr/>
          <p:nvPr userDrawn="1"/>
        </p:nvSpPr>
        <p:spPr>
          <a:xfrm>
            <a:off x="3416667" y="1525915"/>
            <a:ext cx="2481576" cy="288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7" name="Rechthoek 36">
            <a:extLst>
              <a:ext uri="{FF2B5EF4-FFF2-40B4-BE49-F238E27FC236}">
                <a16:creationId xmlns="" xmlns:a16="http://schemas.microsoft.com/office/drawing/2014/main" id="{1A298087-B24C-5A8F-C670-A94F97C89989}"/>
              </a:ext>
            </a:extLst>
          </p:cNvPr>
          <p:cNvSpPr/>
          <p:nvPr userDrawn="1"/>
        </p:nvSpPr>
        <p:spPr>
          <a:xfrm>
            <a:off x="6186824" y="1532873"/>
            <a:ext cx="2481576" cy="288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0" name="Rechthoek 39">
            <a:extLst>
              <a:ext uri="{FF2B5EF4-FFF2-40B4-BE49-F238E27FC236}">
                <a16:creationId xmlns="" xmlns:a16="http://schemas.microsoft.com/office/drawing/2014/main" id="{E6AD94E6-84AD-3926-DE32-9C045F4338A0}"/>
              </a:ext>
            </a:extLst>
          </p:cNvPr>
          <p:cNvSpPr/>
          <p:nvPr userDrawn="1"/>
        </p:nvSpPr>
        <p:spPr>
          <a:xfrm>
            <a:off x="8956981" y="1532873"/>
            <a:ext cx="2481576" cy="288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7DA85FE2-EFEA-C4A7-068F-DD33753475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341" y="415926"/>
            <a:ext cx="11241997" cy="713159"/>
          </a:xfrm>
        </p:spPr>
        <p:txBody>
          <a:bodyPr>
            <a:normAutofit/>
          </a:bodyPr>
          <a:lstStyle>
            <a:lvl1pPr>
              <a:defRPr sz="4000" u="none">
                <a:solidFill>
                  <a:schemeClr val="tx1"/>
                </a:solidFill>
              </a:defRPr>
            </a:lvl1pPr>
          </a:lstStyle>
          <a:p>
            <a:r>
              <a:rPr lang="nl-NL" noProof="0" dirty="0"/>
              <a:t>Klik om de titel aan te passen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="" xmlns:a16="http://schemas.microsoft.com/office/drawing/2014/main" id="{9F95462C-CCD0-0759-E62C-17D80CC1C555}"/>
              </a:ext>
            </a:extLst>
          </p:cNvPr>
          <p:cNvSpPr/>
          <p:nvPr userDrawn="1"/>
        </p:nvSpPr>
        <p:spPr>
          <a:xfrm>
            <a:off x="0" y="6722076"/>
            <a:ext cx="12192000" cy="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>
            <a:extLst>
              <a:ext uri="{FF2B5EF4-FFF2-40B4-BE49-F238E27FC236}">
                <a16:creationId xmlns="" xmlns:a16="http://schemas.microsoft.com/office/drawing/2014/main" id="{FD6D0736-7615-4EBB-D7E6-3FAEAB15C5CC}"/>
              </a:ext>
            </a:extLst>
          </p:cNvPr>
          <p:cNvSpPr/>
          <p:nvPr userDrawn="1"/>
        </p:nvSpPr>
        <p:spPr>
          <a:xfrm>
            <a:off x="646510" y="1525915"/>
            <a:ext cx="2481576" cy="288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Tijdelijke aanduiding voor afbeelding 4">
            <a:extLst>
              <a:ext uri="{FF2B5EF4-FFF2-40B4-BE49-F238E27FC236}">
                <a16:creationId xmlns="" xmlns:a16="http://schemas.microsoft.com/office/drawing/2014/main" id="{3480BBAE-163C-4C10-F23E-8F8F29433DA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54533" y="1665081"/>
            <a:ext cx="2205845" cy="1389626"/>
          </a:xfr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8" name="Tijdelijke aanduiding voor tekst 14">
            <a:extLst>
              <a:ext uri="{FF2B5EF4-FFF2-40B4-BE49-F238E27FC236}">
                <a16:creationId xmlns="" xmlns:a16="http://schemas.microsoft.com/office/drawing/2014/main" id="{C29E8E2B-28F9-1D94-826A-91E2DB0F29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54533" y="3230735"/>
            <a:ext cx="2205845" cy="1037550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bewerken.</a:t>
            </a:r>
            <a:endParaRPr lang="nl-BE" dirty="0"/>
          </a:p>
        </p:txBody>
      </p:sp>
      <p:sp>
        <p:nvSpPr>
          <p:cNvPr id="36" name="Tijdelijke aanduiding voor afbeelding 4">
            <a:extLst>
              <a:ext uri="{FF2B5EF4-FFF2-40B4-BE49-F238E27FC236}">
                <a16:creationId xmlns="" xmlns:a16="http://schemas.microsoft.com/office/drawing/2014/main" id="{01CB55C2-9DEE-A4F2-857B-6498621F45B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24690" y="1665081"/>
            <a:ext cx="2205845" cy="1396584"/>
          </a:xfr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38" name="Tijdelijke aanduiding voor tekst 14">
            <a:extLst>
              <a:ext uri="{FF2B5EF4-FFF2-40B4-BE49-F238E27FC236}">
                <a16:creationId xmlns="" xmlns:a16="http://schemas.microsoft.com/office/drawing/2014/main" id="{707683FC-7700-1789-A76C-5DF085813F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4690" y="3237693"/>
            <a:ext cx="2205845" cy="1030592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bewerken.</a:t>
            </a:r>
            <a:endParaRPr lang="nl-BE" dirty="0"/>
          </a:p>
        </p:txBody>
      </p:sp>
      <p:sp>
        <p:nvSpPr>
          <p:cNvPr id="39" name="Tijdelijke aanduiding voor afbeelding 4">
            <a:extLst>
              <a:ext uri="{FF2B5EF4-FFF2-40B4-BE49-F238E27FC236}">
                <a16:creationId xmlns="" xmlns:a16="http://schemas.microsoft.com/office/drawing/2014/main" id="{CFEAE7F8-3A10-50F1-05FD-239C5401042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094847" y="1665081"/>
            <a:ext cx="2205845" cy="1396584"/>
          </a:xfr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41" name="Tijdelijke aanduiding voor tekst 14">
            <a:extLst>
              <a:ext uri="{FF2B5EF4-FFF2-40B4-BE49-F238E27FC236}">
                <a16:creationId xmlns="" xmlns:a16="http://schemas.microsoft.com/office/drawing/2014/main" id="{F7D8961D-0ECC-0F13-7A72-9780B6B2A0D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94847" y="3237693"/>
            <a:ext cx="2205845" cy="1030592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bewerken.</a:t>
            </a:r>
            <a:endParaRPr lang="nl-BE" dirty="0"/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="" xmlns:a16="http://schemas.microsoft.com/office/drawing/2014/main" id="{1B5A6140-2585-477B-F00C-59F9BE249C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4376" y="1665080"/>
            <a:ext cx="2205845" cy="1389626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="" xmlns:a16="http://schemas.microsoft.com/office/drawing/2014/main" id="{4457F761-E6C6-8657-7C70-07D9B9A303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4376" y="3230735"/>
            <a:ext cx="2205845" cy="103755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="" xmlns:a16="http://schemas.microsoft.com/office/drawing/2014/main" id="{8E7EF5A4-2F5D-9AA2-B1FC-8B7A59E5B0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341" y="5984875"/>
            <a:ext cx="1331720" cy="459280"/>
          </a:xfrm>
          <a:prstGeom prst="rect">
            <a:avLst/>
          </a:prstGeom>
        </p:spPr>
      </p:pic>
      <p:sp>
        <p:nvSpPr>
          <p:cNvPr id="14" name="Tijdelijke aanduiding voor dianummer 13">
            <a:extLst>
              <a:ext uri="{FF2B5EF4-FFF2-40B4-BE49-F238E27FC236}">
                <a16:creationId xmlns="" xmlns:a16="http://schemas.microsoft.com/office/drawing/2014/main" id="{3B8B70AC-490E-E3C7-DB0D-BEAF57E1740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91E5747-6C9E-DC47-BBB7-1964FAC56069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26585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="" xmlns:a16="http://schemas.microsoft.com/office/drawing/2014/main" id="{7BA335DF-FB4C-E9A8-172F-D345E8D3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8AFEAD18-57C3-91B9-1BFE-6F3E969CE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02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Eerste niveau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="" xmlns:a16="http://schemas.microsoft.com/office/drawing/2014/main" id="{7EBAC86E-E93E-5D7B-894F-1D314961F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9759" y="6076949"/>
            <a:ext cx="59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016EA845-B0F4-B642-AF4E-14E093429CF4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68103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4" r:id="rId4"/>
    <p:sldLayoutId id="2147483659" r:id="rId5"/>
    <p:sldLayoutId id="2147483655" r:id="rId6"/>
    <p:sldLayoutId id="2147483661" r:id="rId7"/>
    <p:sldLayoutId id="2147483660" r:id="rId8"/>
    <p:sldLayoutId id="2147483656" r:id="rId9"/>
    <p:sldLayoutId id="2147483663" r:id="rId10"/>
    <p:sldLayoutId id="214748366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60000"/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46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F4AD136-A10E-7DE9-7753-9CB26FC55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042" y="5246665"/>
            <a:ext cx="5183652" cy="1123296"/>
          </a:xfrm>
        </p:spPr>
        <p:txBody>
          <a:bodyPr/>
          <a:lstStyle/>
          <a:p>
            <a:r>
              <a:rPr lang="nl-BE" dirty="0"/>
              <a:t>Infovergadering Werken in Linkhout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7566" y="-108059"/>
            <a:ext cx="2206943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1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="" xmlns:a16="http://schemas.microsoft.com/office/drawing/2014/main" id="{034757A7-E868-68FB-9519-7A8DB57FA9B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nl-BE" dirty="0"/>
              <a:t>De </a:t>
            </a:r>
            <a:r>
              <a:rPr lang="nl-BE" b="1" dirty="0"/>
              <a:t>Demerstraat</a:t>
            </a:r>
            <a:r>
              <a:rPr lang="nl-BE" dirty="0"/>
              <a:t> wordt 3 meter breed.</a:t>
            </a:r>
          </a:p>
          <a:p>
            <a:pPr lvl="1"/>
            <a:r>
              <a:rPr lang="nl-BE" dirty="0"/>
              <a:t>De weg wordt aangelegd in beton.</a:t>
            </a: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="" xmlns:a16="http://schemas.microsoft.com/office/drawing/2014/main" id="{3D51D2F0-2853-024E-356B-FDC73502D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Wegontwerp in detail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="" xmlns:a16="http://schemas.microsoft.com/office/drawing/2014/main" id="{2E6426C4-1A4C-4929-DEB1-6C3C786E1E4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91E5747-6C9E-DC47-BBB7-1964FAC56069}" type="slidenum">
              <a:rPr lang="nl-BE" smtClean="0"/>
              <a:pPr/>
              <a:t>10</a:t>
            </a:fld>
            <a:endParaRPr lang="nl-BE" dirty="0"/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="" xmlns:a16="http://schemas.microsoft.com/office/drawing/2014/main" id="{7B794236-494D-E64E-3111-DDA5158CF76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97" b="97"/>
          <a:stretch>
            <a:fillRect/>
          </a:stretch>
        </p:blipFill>
        <p:spPr>
          <a:xfrm>
            <a:off x="5875339" y="1299410"/>
            <a:ext cx="5871856" cy="4604284"/>
          </a:xfrm>
        </p:spPr>
      </p:pic>
      <p:pic>
        <p:nvPicPr>
          <p:cNvPr id="6" name="Tijdelijke aanduiding voor afbeelding 28">
            <a:extLst>
              <a:ext uri="{FF2B5EF4-FFF2-40B4-BE49-F238E27FC236}">
                <a16:creationId xmlns="" xmlns:a16="http://schemas.microsoft.com/office/drawing/2014/main" id="{50173B8D-A3B2-B10B-8F30-D9AE202353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0568" r="-890" b="-87992"/>
          <a:stretch/>
        </p:blipFill>
        <p:spPr>
          <a:xfrm>
            <a:off x="10050162" y="72749"/>
            <a:ext cx="1697033" cy="107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0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FCDAE552-D032-9821-2942-6DD78593BF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8ED68-96CE-7944-ADE1-12D4522707F9}" type="slidenum">
              <a:rPr lang="nl-BE" smtClean="0"/>
              <a:pPr/>
              <a:t>11</a:t>
            </a:fld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8139" y="77501"/>
            <a:ext cx="2206943" cy="1390008"/>
          </a:xfrm>
          <a:prstGeom prst="rect">
            <a:avLst/>
          </a:prstGeom>
        </p:spPr>
      </p:pic>
      <p:sp>
        <p:nvSpPr>
          <p:cNvPr id="7" name="Titel 2">
            <a:extLst>
              <a:ext uri="{FF2B5EF4-FFF2-40B4-BE49-F238E27FC236}">
                <a16:creationId xmlns:a16="http://schemas.microsoft.com/office/drawing/2014/main" xmlns="" id="{FCA44BA2-94CA-5FBE-87B5-8AA73B00E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De riolering in </a:t>
            </a:r>
            <a:r>
              <a:rPr lang="nl-NL" dirty="0" smtClean="0"/>
              <a:t>detail: </a:t>
            </a:r>
            <a:br>
              <a:rPr lang="nl-NL" dirty="0" smtClean="0"/>
            </a:br>
            <a:r>
              <a:rPr lang="nl-NL" dirty="0" smtClean="0"/>
              <a:t>Wetgeving </a:t>
            </a:r>
            <a:endParaRPr lang="nl-NL" dirty="0"/>
          </a:p>
        </p:txBody>
      </p:sp>
      <p:sp>
        <p:nvSpPr>
          <p:cNvPr id="9" name="Tijdelijke aanduiding voor inhoud 1">
            <a:extLst>
              <a:ext uri="{FF2B5EF4-FFF2-40B4-BE49-F238E27FC236}">
                <a16:creationId xmlns:a16="http://schemas.microsoft.com/office/drawing/2014/main" xmlns="" id="{EF56A66E-845F-479A-18B3-FC0D91A83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altLang="nl-BE" sz="1800" dirty="0" smtClean="0"/>
              <a:t>E</a:t>
            </a:r>
          </a:p>
          <a:p>
            <a:endParaRPr lang="nl-BE" altLang="nl-BE" sz="1800" dirty="0"/>
          </a:p>
          <a:p>
            <a:r>
              <a:rPr lang="nl-BE" altLang="nl-BE" sz="1800" dirty="0" smtClean="0"/>
              <a:t>Europese </a:t>
            </a:r>
            <a:r>
              <a:rPr lang="nl-BE" altLang="nl-BE" sz="1800" dirty="0"/>
              <a:t>kaderrichtlijn water en stedelijk afvalwater – al het afvalwater moet gezuiverd worden</a:t>
            </a:r>
          </a:p>
          <a:p>
            <a:r>
              <a:rPr lang="nl-BE" altLang="nl-BE" sz="1800" dirty="0"/>
              <a:t>Vlaanderen Wetgeving VLAREM II</a:t>
            </a:r>
          </a:p>
          <a:p>
            <a:pPr lvl="1"/>
            <a:r>
              <a:rPr lang="nl-BE" altLang="nl-BE" sz="1650" dirty="0"/>
              <a:t>Hemelwater gescheiden afvoeren: zowel op privé als openbaar domein</a:t>
            </a:r>
          </a:p>
          <a:p>
            <a:pPr lvl="1"/>
            <a:r>
              <a:rPr lang="nl-BE" altLang="nl-BE" sz="1650" dirty="0"/>
              <a:t>Aansluitplicht van het vuilwater</a:t>
            </a:r>
          </a:p>
          <a:p>
            <a:r>
              <a:rPr lang="nl-BE" altLang="nl-BE" sz="1800" dirty="0"/>
              <a:t>Waarom?</a:t>
            </a:r>
          </a:p>
          <a:p>
            <a:pPr lvl="1"/>
            <a:r>
              <a:rPr lang="nl-BE" altLang="nl-BE" sz="1650" dirty="0"/>
              <a:t>Wateroverlast tegengaan</a:t>
            </a:r>
          </a:p>
          <a:p>
            <a:pPr lvl="1"/>
            <a:r>
              <a:rPr lang="nl-BE" altLang="nl-BE" sz="1650" dirty="0"/>
              <a:t>Bij hevige regen geen afvalwater via overstort in beken</a:t>
            </a:r>
          </a:p>
          <a:p>
            <a:pPr lvl="1"/>
            <a:r>
              <a:rPr lang="nl-BE" altLang="nl-BE" sz="1650" dirty="0"/>
              <a:t>Infiltratie is voeding grondwater</a:t>
            </a:r>
          </a:p>
          <a:p>
            <a:pPr lvl="1"/>
            <a:r>
              <a:rPr lang="nl-BE" altLang="nl-BE" sz="1650" dirty="0"/>
              <a:t>Verbeterde werking zuiveringsstation</a:t>
            </a:r>
          </a:p>
        </p:txBody>
      </p:sp>
    </p:spTree>
    <p:extLst>
      <p:ext uri="{BB962C8B-B14F-4D97-AF65-F5344CB8AC3E}">
        <p14:creationId xmlns:p14="http://schemas.microsoft.com/office/powerpoint/2010/main" val="413929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FCA44BA2-94CA-5FBE-87B5-8AA73B00E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riolering in detail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FCDAE552-D032-9821-2942-6DD78593BF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8ED68-96CE-7944-ADE1-12D4522707F9}" type="slidenum">
              <a:rPr lang="nl-BE" smtClean="0"/>
              <a:pPr/>
              <a:t>12</a:t>
            </a:fld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4042" y="77501"/>
            <a:ext cx="2206943" cy="1390008"/>
          </a:xfrm>
          <a:prstGeom prst="rect">
            <a:avLst/>
          </a:prstGeom>
        </p:spPr>
      </p:pic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xmlns="" id="{EF56A66E-845F-479A-18B3-FC0D91A83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800" dirty="0" smtClean="0"/>
              <a:t>Wat doet </a:t>
            </a:r>
            <a:r>
              <a:rPr lang="nl-BE" sz="2800" dirty="0" err="1" smtClean="0"/>
              <a:t>Fluvius</a:t>
            </a:r>
            <a:r>
              <a:rPr lang="nl-BE" sz="2800" dirty="0" smtClean="0"/>
              <a:t> en de gemeente voor u?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/>
              <a:t>U krijgt een vrijstelling van (her)aansluitingsvergoeding tijdens project voor </a:t>
            </a:r>
            <a:br>
              <a:rPr lang="nl-BE" dirty="0"/>
            </a:br>
            <a:r>
              <a:rPr lang="nl-BE" dirty="0"/>
              <a:t>1 regenwater- en 1 vuilwateraansluiting</a:t>
            </a:r>
            <a:r>
              <a:rPr lang="nl-BE" dirty="0" smtClean="0"/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/>
              <a:t>U krijgt afkoppelingsadvies van de afkoppelingsdeskundige</a:t>
            </a:r>
            <a:r>
              <a:rPr lang="nl-BE" dirty="0" smtClean="0"/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/>
              <a:t>U ontvangt een premie van €500 na positieve keuring.</a:t>
            </a:r>
          </a:p>
        </p:txBody>
      </p:sp>
    </p:spTree>
    <p:extLst>
      <p:ext uri="{BB962C8B-B14F-4D97-AF65-F5344CB8AC3E}">
        <p14:creationId xmlns:p14="http://schemas.microsoft.com/office/powerpoint/2010/main" val="124355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23863E16-D95C-E0CA-CD4C-7D6906430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663" y="134396"/>
            <a:ext cx="11241996" cy="710230"/>
          </a:xfrm>
        </p:spPr>
        <p:txBody>
          <a:bodyPr>
            <a:normAutofit fontScale="90000"/>
          </a:bodyPr>
          <a:lstStyle/>
          <a:p>
            <a:r>
              <a:rPr lang="nl-NL" dirty="0"/>
              <a:t>De riolering in </a:t>
            </a:r>
            <a:r>
              <a:rPr lang="nl-NL" dirty="0" smtClean="0"/>
              <a:t>detail:</a:t>
            </a:r>
            <a:br>
              <a:rPr lang="nl-NL" dirty="0" smtClean="0"/>
            </a:br>
            <a:r>
              <a:rPr lang="nl-NL" dirty="0" smtClean="0"/>
              <a:t>afkoppelingsadvies 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9A227E1E-94F1-6D38-134B-592459FECF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C8ED68-96CE-7944-ADE1-12D4522707F9}" type="slidenum">
              <a:rPr lang="nl-BE" smtClean="0"/>
              <a:pPr/>
              <a:t>13</a:t>
            </a:fld>
            <a:endParaRPr lang="nl-BE" dirty="0"/>
          </a:p>
        </p:txBody>
      </p:sp>
      <p:sp>
        <p:nvSpPr>
          <p:cNvPr id="10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541370" y="1126157"/>
            <a:ext cx="7115027" cy="4551320"/>
          </a:xfrm>
          <a:prstGeom prst="rect">
            <a:avLst/>
          </a:prstGeo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à"/>
              <a:defRPr/>
            </a:pPr>
            <a:r>
              <a:rPr lang="nl-BE" sz="1350" dirty="0">
                <a:sym typeface="Wingdings" pitchFamily="2" charset="2"/>
              </a:rPr>
              <a:t>Iedere wijziging in het ontwerp en/of de locatie van de putjes altijd melden aan de afkoppelingsdeskundige van Fluvius en/of aan de aannemer!</a:t>
            </a:r>
            <a:endParaRPr lang="nl-BE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indent="-290506">
              <a:buNone/>
              <a:defRPr/>
            </a:pPr>
            <a:r>
              <a:rPr lang="nl-BE" sz="1200" dirty="0"/>
              <a:t>Enkel voor panden met een bouwvergunning vóór 1 februari 2005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nl-BE" sz="1650" dirty="0"/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nl-BE" sz="1650" dirty="0"/>
          </a:p>
        </p:txBody>
      </p:sp>
      <p:pic>
        <p:nvPicPr>
          <p:cNvPr id="11" name="Afbeelding 10">
            <a:extLst>
              <a:ext uri="{FF2B5EF4-FFF2-40B4-BE49-F238E27FC236}">
                <a16:creationId xmlns="" xmlns:a16="http://schemas.microsoft.com/office/drawing/2014/main" id="{FB48B702-EC78-4578-A2EA-D8CBC182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90" y="2317898"/>
            <a:ext cx="4723276" cy="3556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Tijdelijke aanduiding voor inhoud 3">
            <a:extLst>
              <a:ext uri="{FF2B5EF4-FFF2-40B4-BE49-F238E27FC236}">
                <a16:creationId xmlns="" xmlns:a16="http://schemas.microsoft.com/office/drawing/2014/main" id="{3F35B257-DC1E-4D6D-BA34-061D9034E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808" y="2032652"/>
            <a:ext cx="5224327" cy="44094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8816" y="82657"/>
            <a:ext cx="1853184" cy="11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6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8D261E4-A646-EB78-C72F-27CAD7183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riolering in detail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E7BCE01B-06B3-6183-A64C-F348D462784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16663" y="1493930"/>
            <a:ext cx="5400000" cy="4234289"/>
          </a:xfrm>
        </p:spPr>
        <p:txBody>
          <a:bodyPr/>
          <a:lstStyle/>
          <a:p>
            <a:r>
              <a:rPr lang="nl-BE" dirty="0"/>
              <a:t>Aansluiting op de riolering bestaat uit 2 putjes:</a:t>
            </a:r>
          </a:p>
          <a:p>
            <a:pPr lvl="1"/>
            <a:r>
              <a:rPr lang="nl-NL" altLang="nl-BE" dirty="0"/>
              <a:t>1 aansluiting voor regenwater</a:t>
            </a:r>
          </a:p>
          <a:p>
            <a:pPr lvl="1"/>
            <a:r>
              <a:rPr lang="nl-BE" altLang="nl-BE" dirty="0"/>
              <a:t>1 aansluiting voor vuilwater</a:t>
            </a:r>
          </a:p>
          <a:p>
            <a:r>
              <a:rPr lang="nl-BE" altLang="nl-BE" dirty="0"/>
              <a:t>Deze putjes worden op privé-eigendom geplaatst, op maximum 1,3 meter diep </a:t>
            </a:r>
            <a:br>
              <a:rPr lang="nl-BE" altLang="nl-BE" dirty="0"/>
            </a:br>
            <a:r>
              <a:rPr lang="nl-BE" altLang="nl-BE" dirty="0"/>
              <a:t>(geen kelderaansluitingen)</a:t>
            </a:r>
            <a:endParaRPr lang="nl-NL" alt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B81459B4-82C8-6436-91CB-6BA83B08A3B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91E5747-6C9E-DC47-BBB7-1964FAC56069}" type="slidenum">
              <a:rPr lang="nl-BE" smtClean="0"/>
              <a:pPr/>
              <a:t>14</a:t>
            </a:fld>
            <a:endParaRPr lang="nl-BE" dirty="0"/>
          </a:p>
        </p:txBody>
      </p:sp>
      <p:pic>
        <p:nvPicPr>
          <p:cNvPr id="6" name="Picture 4" descr="SDC10059">
            <a:extLst>
              <a:ext uri="{FF2B5EF4-FFF2-40B4-BE49-F238E27FC236}">
                <a16:creationId xmlns:a16="http://schemas.microsoft.com/office/drawing/2014/main" xmlns="" id="{3E3B21FF-8B94-28FD-12A4-60815E8EB9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7" b="18856"/>
          <a:stretch/>
        </p:blipFill>
        <p:spPr>
          <a:xfrm>
            <a:off x="475337" y="1472665"/>
            <a:ext cx="4388211" cy="4238994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9FF90D79-6435-4AC9-91CE-C90EE309C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747" y="3772296"/>
            <a:ext cx="2518172" cy="248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4054" y="76037"/>
            <a:ext cx="1969882" cy="124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>
            <a:extLst>
              <a:ext uri="{FF2B5EF4-FFF2-40B4-BE49-F238E27FC236}">
                <a16:creationId xmlns="" xmlns:a16="http://schemas.microsoft.com/office/drawing/2014/main" id="{5CB1A63F-A7B9-2FEF-33F5-EF3D26FE70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-398" b="1395"/>
          <a:stretch/>
        </p:blipFill>
        <p:spPr>
          <a:xfrm>
            <a:off x="1658812" y="1064822"/>
            <a:ext cx="8874376" cy="5184757"/>
          </a:xfr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2853" y="-75106"/>
            <a:ext cx="2206943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4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inhoud 14">
            <a:extLst>
              <a:ext uri="{FF2B5EF4-FFF2-40B4-BE49-F238E27FC236}">
                <a16:creationId xmlns="" xmlns:a16="http://schemas.microsoft.com/office/drawing/2014/main" id="{97D2576F-9BFB-B32B-8A2D-FC8C5DAF4466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nl-BE" sz="2000" dirty="0"/>
              <a:t>Bij een positieve keuring ontvangt u een premie van €500.</a:t>
            </a:r>
            <a:endParaRPr lang="nl-BE" sz="1800" dirty="0"/>
          </a:p>
        </p:txBody>
      </p:sp>
      <p:sp>
        <p:nvSpPr>
          <p:cNvPr id="13" name="Titel 12">
            <a:extLst>
              <a:ext uri="{FF2B5EF4-FFF2-40B4-BE49-F238E27FC236}">
                <a16:creationId xmlns="" xmlns:a16="http://schemas.microsoft.com/office/drawing/2014/main" id="{C8ACBBB8-4F76-98FA-DA6E-F01E25A83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 riolering in detail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="" xmlns:a16="http://schemas.microsoft.com/office/drawing/2014/main" id="{693DC359-62FF-B1BC-4D4D-3AD82C28EB8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91E5747-6C9E-DC47-BBB7-1964FAC56069}" type="slidenum">
              <a:rPr lang="nl-BE" smtClean="0"/>
              <a:pPr/>
              <a:t>16</a:t>
            </a:fld>
            <a:endParaRPr lang="nl-BE" dirty="0"/>
          </a:p>
        </p:txBody>
      </p:sp>
      <p:pic>
        <p:nvPicPr>
          <p:cNvPr id="3" name="Tijdelijke aanduiding voor inhoud 4">
            <a:extLst>
              <a:ext uri="{FF2B5EF4-FFF2-40B4-BE49-F238E27FC236}">
                <a16:creationId xmlns="" xmlns:a16="http://schemas.microsoft.com/office/drawing/2014/main" id="{A93620E4-D85E-B7C2-D3E3-97A7B28DE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584" y="2097809"/>
            <a:ext cx="2847079" cy="360914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F7D28EE2-1C00-90A3-C0BA-630F9C99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570" y="1813328"/>
            <a:ext cx="2893338" cy="417810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0517" y="76037"/>
            <a:ext cx="2206943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xmlns="" id="{C8ACBBB8-4F76-98FA-DA6E-F01E25A83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 riolering in detail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="" id="{693DC359-62FF-B1BC-4D4D-3AD82C28EB8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91E5747-6C9E-DC47-BBB7-1964FAC56069}" type="slidenum">
              <a:rPr lang="nl-BE" smtClean="0"/>
              <a:pPr/>
              <a:t>17</a:t>
            </a:fld>
            <a:endParaRPr lang="nl-BE" dirty="0"/>
          </a:p>
        </p:txBody>
      </p:sp>
      <p:pic>
        <p:nvPicPr>
          <p:cNvPr id="7" name="Tijdelijke aanduiding voor inhoud 2">
            <a:extLst>
              <a:ext uri="{FF2B5EF4-FFF2-40B4-BE49-F238E27FC236}">
                <a16:creationId xmlns="" xmlns:a16="http://schemas.microsoft.com/office/drawing/2014/main" id="{8204A508-00B6-4325-BFE0-B22DB5FD3FE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23238" y="1126156"/>
            <a:ext cx="8665104" cy="463774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4976" y="76037"/>
            <a:ext cx="1981295" cy="124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6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="" xmlns:a16="http://schemas.microsoft.com/office/drawing/2014/main" id="{8F16482B-25EF-5E7A-440D-6BD8B0C93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641" y="902246"/>
            <a:ext cx="3772172" cy="3063875"/>
          </a:xfrm>
          <a:prstGeom prst="rect">
            <a:avLst/>
          </a:prstGeom>
        </p:spPr>
      </p:pic>
      <p:sp>
        <p:nvSpPr>
          <p:cNvPr id="15" name="Tijdelijke aanduiding voor inhoud 14">
            <a:extLst>
              <a:ext uri="{FF2B5EF4-FFF2-40B4-BE49-F238E27FC236}">
                <a16:creationId xmlns="" xmlns:a16="http://schemas.microsoft.com/office/drawing/2014/main" id="{97D2576F-9BFB-B32B-8A2D-FC8C5DAF446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81869" y="1484408"/>
            <a:ext cx="5400000" cy="4234289"/>
          </a:xfrm>
        </p:spPr>
        <p:txBody>
          <a:bodyPr/>
          <a:lstStyle/>
          <a:p>
            <a:r>
              <a:rPr lang="nl-BE" sz="2400" dirty="0"/>
              <a:t>Meer informatie?</a:t>
            </a:r>
          </a:p>
          <a:p>
            <a:pPr lvl="1"/>
            <a:r>
              <a:rPr lang="nl-BE" dirty="0"/>
              <a:t>Website van Vlario &gt; </a:t>
            </a:r>
            <a:br>
              <a:rPr lang="nl-BE" dirty="0"/>
            </a:br>
            <a:r>
              <a:rPr lang="nl-BE" dirty="0"/>
              <a:t>Keurders actief in uw regio</a:t>
            </a:r>
          </a:p>
          <a:p>
            <a:pPr lvl="1"/>
            <a:r>
              <a:rPr lang="nl-BE" dirty="0"/>
              <a:t>Website van AquaFlanders &gt; </a:t>
            </a:r>
            <a:br>
              <a:rPr lang="nl-BE" dirty="0"/>
            </a:br>
            <a:r>
              <a:rPr lang="nl-BE" dirty="0"/>
              <a:t>Ik zoek een keurder voor mijn installatie</a:t>
            </a:r>
            <a:endParaRPr lang="nl-BE" sz="1800" dirty="0"/>
          </a:p>
        </p:txBody>
      </p:sp>
      <p:sp>
        <p:nvSpPr>
          <p:cNvPr id="13" name="Titel 12">
            <a:extLst>
              <a:ext uri="{FF2B5EF4-FFF2-40B4-BE49-F238E27FC236}">
                <a16:creationId xmlns="" xmlns:a16="http://schemas.microsoft.com/office/drawing/2014/main" id="{C8ACBBB8-4F76-98FA-DA6E-F01E25A83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 riolering in detail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="" xmlns:a16="http://schemas.microsoft.com/office/drawing/2014/main" id="{693DC359-62FF-B1BC-4D4D-3AD82C28EB8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91E5747-6C9E-DC47-BBB7-1964FAC56069}" type="slidenum">
              <a:rPr lang="nl-BE" smtClean="0"/>
              <a:pPr/>
              <a:t>18</a:t>
            </a:fld>
            <a:endParaRPr lang="nl-BE" dirty="0"/>
          </a:p>
        </p:txBody>
      </p:sp>
      <p:pic>
        <p:nvPicPr>
          <p:cNvPr id="5" name="Tijdelijke aanduiding voor inhoud 2">
            <a:extLst>
              <a:ext uri="{FF2B5EF4-FFF2-40B4-BE49-F238E27FC236}">
                <a16:creationId xmlns="" xmlns:a16="http://schemas.microsoft.com/office/drawing/2014/main" id="{245C2ADA-FA80-1E87-6D9C-E795753CD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229" y="3966121"/>
            <a:ext cx="5069711" cy="271341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9328" y="76037"/>
            <a:ext cx="2206943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3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inhoud 14">
            <a:extLst>
              <a:ext uri="{FF2B5EF4-FFF2-40B4-BE49-F238E27FC236}">
                <a16:creationId xmlns="" xmlns:a16="http://schemas.microsoft.com/office/drawing/2014/main" id="{97D2576F-9BFB-B32B-8A2D-FC8C5DAF4466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nl-BE" sz="2000" dirty="0"/>
              <a:t>U kan ook extra premies ontvangen:</a:t>
            </a:r>
          </a:p>
          <a:p>
            <a:pPr lvl="1"/>
            <a:r>
              <a:rPr lang="nl-BE" dirty="0"/>
              <a:t>Als u een hemelwaterput en een pomp plaatst (waarop minstens het toilet en het afwasmachine zijn aangesloten), kan u een premie van €250 ontvangen.</a:t>
            </a:r>
          </a:p>
          <a:p>
            <a:pPr lvl="2"/>
            <a:r>
              <a:rPr lang="nl-BE" dirty="0"/>
              <a:t>Dit is enkel van toepassing op woningen die gebouwd zijn voor 7 september 1999.</a:t>
            </a:r>
          </a:p>
          <a:p>
            <a:pPr lvl="1"/>
            <a:r>
              <a:rPr lang="nl-BE" dirty="0"/>
              <a:t>Als u een infiltratievoorziening plaatst, kan u een premie van €250 ontvangen.</a:t>
            </a:r>
          </a:p>
          <a:p>
            <a:pPr lvl="2"/>
            <a:r>
              <a:rPr lang="nl-BE" dirty="0"/>
              <a:t>Dit is enkel van toepassing op woningen die gebouwd zijn voor 1 februari 2005.</a:t>
            </a:r>
            <a:endParaRPr lang="nl-BE" sz="1600" dirty="0"/>
          </a:p>
          <a:p>
            <a:r>
              <a:rPr lang="nl-BE" sz="2400" dirty="0"/>
              <a:t>Meer weten? Website van Fluvius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="" xmlns:a16="http://schemas.microsoft.com/office/drawing/2014/main" id="{C8ACBBB8-4F76-98FA-DA6E-F01E25A83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 riolering in detail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="" xmlns:a16="http://schemas.microsoft.com/office/drawing/2014/main" id="{693DC359-62FF-B1BC-4D4D-3AD82C28EB8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91E5747-6C9E-DC47-BBB7-1964FAC56069}" type="slidenum">
              <a:rPr lang="nl-BE" smtClean="0"/>
              <a:pPr/>
              <a:t>19</a:t>
            </a:fld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="" xmlns:a16="http://schemas.microsoft.com/office/drawing/2014/main" id="{2FAB3DC6-8E95-6927-8A9D-40A0B9AC9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663" y="1764212"/>
            <a:ext cx="5399996" cy="3075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1090" y="76037"/>
            <a:ext cx="2206943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4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>
            <a:extLst>
              <a:ext uri="{FF2B5EF4-FFF2-40B4-BE49-F238E27FC236}">
                <a16:creationId xmlns="" xmlns:a16="http://schemas.microsoft.com/office/drawing/2014/main" id="{814435A1-78FF-686B-AA48-E0B2A8CDB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Inleiding</a:t>
            </a:r>
          </a:p>
          <a:p>
            <a:r>
              <a:rPr lang="nl-BE" dirty="0"/>
              <a:t>Wie is wie?</a:t>
            </a:r>
          </a:p>
          <a:p>
            <a:r>
              <a:rPr lang="nl-BE" dirty="0"/>
              <a:t>Het project</a:t>
            </a:r>
          </a:p>
          <a:p>
            <a:pPr lvl="1"/>
            <a:r>
              <a:rPr lang="nl-BE" dirty="0"/>
              <a:t>Het wegontwerp in detail</a:t>
            </a:r>
          </a:p>
          <a:p>
            <a:pPr lvl="1"/>
            <a:r>
              <a:rPr lang="nl-BE" dirty="0"/>
              <a:t>De riolering in detail</a:t>
            </a:r>
          </a:p>
          <a:p>
            <a:pPr lvl="1"/>
            <a:r>
              <a:rPr lang="nl-BE" dirty="0"/>
              <a:t>De werken: stap voor stap</a:t>
            </a:r>
          </a:p>
          <a:p>
            <a:r>
              <a:rPr lang="nl-BE" dirty="0"/>
              <a:t>Fasering en timing</a:t>
            </a:r>
          </a:p>
          <a:p>
            <a:r>
              <a:rPr lang="nl-BE" dirty="0"/>
              <a:t>Hinder en omleidingen</a:t>
            </a:r>
          </a:p>
          <a:p>
            <a:r>
              <a:rPr lang="nl-BE" dirty="0"/>
              <a:t>Vragen?</a:t>
            </a:r>
          </a:p>
        </p:txBody>
      </p:sp>
      <p:sp>
        <p:nvSpPr>
          <p:cNvPr id="4" name="Titel 3">
            <a:extLst>
              <a:ext uri="{FF2B5EF4-FFF2-40B4-BE49-F238E27FC236}">
                <a16:creationId xmlns="" xmlns:a16="http://schemas.microsoft.com/office/drawing/2014/main" id="{56519EE6-D65A-B12F-6549-EB1B85BB5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Inhoudstafel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="" xmlns:a16="http://schemas.microsoft.com/office/drawing/2014/main" id="{F79D6443-C0FA-5477-2F3A-CBDD5C366B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E5747-6C9E-DC47-BBB7-1964FAC56069}" type="slidenum">
              <a:rPr lang="nl-BE" smtClean="0"/>
              <a:pPr/>
              <a:t>2</a:t>
            </a:fld>
            <a:endParaRPr lang="nl-BE" dirty="0"/>
          </a:p>
        </p:txBody>
      </p:sp>
      <p:pic>
        <p:nvPicPr>
          <p:cNvPr id="6" name="Tijdelijke aanduiding voor afbeelding 46">
            <a:extLst>
              <a:ext uri="{FF2B5EF4-FFF2-40B4-BE49-F238E27FC236}">
                <a16:creationId xmlns="" xmlns:a16="http://schemas.microsoft.com/office/drawing/2014/main" id="{96BD608B-4F3E-3AF6-540B-0D9249D17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018" t="-25001" r="-8018" b="-25001"/>
          <a:stretch/>
        </p:blipFill>
        <p:spPr>
          <a:xfrm>
            <a:off x="9844217" y="214656"/>
            <a:ext cx="1771021" cy="111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9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inhoud 14">
            <a:extLst>
              <a:ext uri="{FF2B5EF4-FFF2-40B4-BE49-F238E27FC236}">
                <a16:creationId xmlns="" xmlns:a16="http://schemas.microsoft.com/office/drawing/2014/main" id="{97D2576F-9BFB-B32B-8A2D-FC8C5DAF446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5338" y="1309817"/>
            <a:ext cx="10167947" cy="4397138"/>
          </a:xfrm>
        </p:spPr>
        <p:txBody>
          <a:bodyPr/>
          <a:lstStyle/>
          <a:p>
            <a:r>
              <a:rPr lang="nl-BE" b="1" dirty="0">
                <a:solidFill>
                  <a:srgbClr val="FF0000"/>
                </a:solidFill>
              </a:rPr>
              <a:t>Vochtige doekjes </a:t>
            </a:r>
            <a:r>
              <a:rPr lang="nl-BE" b="1" dirty="0" smtClean="0">
                <a:solidFill>
                  <a:srgbClr val="FF0000"/>
                </a:solidFill>
              </a:rPr>
              <a:t>verstoppen </a:t>
            </a:r>
            <a:r>
              <a:rPr lang="nl-BE" dirty="0">
                <a:solidFill>
                  <a:srgbClr val="FF0000"/>
                </a:solidFill>
              </a:rPr>
              <a:t>de </a:t>
            </a:r>
            <a:r>
              <a:rPr lang="nl-BE" dirty="0" smtClean="0">
                <a:solidFill>
                  <a:srgbClr val="FF0000"/>
                </a:solidFill>
              </a:rPr>
              <a:t>riolen/pompen. </a:t>
            </a:r>
          </a:p>
          <a:p>
            <a:r>
              <a:rPr lang="nl-BE" dirty="0" smtClean="0">
                <a:solidFill>
                  <a:srgbClr val="FF0000"/>
                </a:solidFill>
              </a:rPr>
              <a:t>“</a:t>
            </a:r>
            <a:r>
              <a:rPr lang="nl-BE" dirty="0">
                <a:solidFill>
                  <a:srgbClr val="FF0000"/>
                </a:solidFill>
              </a:rPr>
              <a:t>Afval” hoort niet thuis in de riolering (verfresten, olie en vetten</a:t>
            </a:r>
            <a:r>
              <a:rPr lang="nl-BE" dirty="0" smtClean="0">
                <a:solidFill>
                  <a:srgbClr val="FF0000"/>
                </a:solidFill>
              </a:rPr>
              <a:t>,…).</a:t>
            </a:r>
            <a:endParaRPr lang="nl-BE" dirty="0">
              <a:solidFill>
                <a:srgbClr val="FF0000"/>
              </a:solidFill>
            </a:endParaRPr>
          </a:p>
          <a:p>
            <a:r>
              <a:rPr lang="nl-BE" b="1" dirty="0"/>
              <a:t>Kelders</a:t>
            </a:r>
            <a:r>
              <a:rPr lang="nl-BE" dirty="0"/>
              <a:t> dienen voldoende </a:t>
            </a:r>
            <a:r>
              <a:rPr lang="nl-BE" b="1" dirty="0"/>
              <a:t>waterdicht</a:t>
            </a:r>
            <a:r>
              <a:rPr lang="nl-BE" dirty="0"/>
              <a:t> te zijn tegen de van nature hoogste </a:t>
            </a:r>
            <a:r>
              <a:rPr lang="nl-BE" dirty="0" smtClean="0"/>
              <a:t>grondwaterstand.</a:t>
            </a:r>
          </a:p>
          <a:p>
            <a:pPr lvl="1"/>
            <a:r>
              <a:rPr lang="nl-BE" dirty="0" smtClean="0"/>
              <a:t>Inspecteer op voorhand de </a:t>
            </a:r>
            <a:r>
              <a:rPr lang="nl-BE" dirty="0"/>
              <a:t>waterdichting van uw kelder </a:t>
            </a:r>
            <a:r>
              <a:rPr lang="nl-BE" dirty="0" smtClean="0"/>
              <a:t>en breng deze indien </a:t>
            </a:r>
            <a:r>
              <a:rPr lang="nl-BE" dirty="0"/>
              <a:t>nodig in orde te </a:t>
            </a:r>
            <a:r>
              <a:rPr lang="nl-BE" dirty="0" smtClean="0"/>
              <a:t>brengen.</a:t>
            </a:r>
          </a:p>
          <a:p>
            <a:pPr lvl="1"/>
            <a:r>
              <a:rPr lang="nl-BE" dirty="0" smtClean="0"/>
              <a:t>Kosten </a:t>
            </a:r>
            <a:r>
              <a:rPr lang="nl-BE" dirty="0"/>
              <a:t>om drainage </a:t>
            </a:r>
            <a:r>
              <a:rPr lang="nl-BE" dirty="0" smtClean="0"/>
              <a:t>rond </a:t>
            </a:r>
            <a:r>
              <a:rPr lang="nl-BE" dirty="0"/>
              <a:t>een kelder </a:t>
            </a:r>
            <a:r>
              <a:rPr lang="nl-BE" dirty="0" smtClean="0"/>
              <a:t>bedraagt </a:t>
            </a:r>
            <a:r>
              <a:rPr lang="nl-BE" dirty="0"/>
              <a:t>meer dan 350€/</a:t>
            </a:r>
            <a:r>
              <a:rPr lang="nl-BE" dirty="0" smtClean="0"/>
              <a:t>jaar.</a:t>
            </a:r>
            <a:endParaRPr lang="nl-BE" dirty="0"/>
          </a:p>
          <a:p>
            <a:r>
              <a:rPr lang="nl-BE" dirty="0"/>
              <a:t>Wat indien er niet wordt </a:t>
            </a:r>
            <a:r>
              <a:rPr lang="nl-BE" dirty="0" smtClean="0"/>
              <a:t>afgekoppeld?</a:t>
            </a:r>
          </a:p>
          <a:p>
            <a:pPr lvl="1"/>
            <a:r>
              <a:rPr lang="nl-BE" dirty="0" smtClean="0"/>
              <a:t>Dit is volgens </a:t>
            </a:r>
            <a:r>
              <a:rPr lang="nl-BE" dirty="0" err="1" smtClean="0"/>
              <a:t>Vlarem</a:t>
            </a:r>
            <a:r>
              <a:rPr lang="nl-BE" dirty="0" smtClean="0"/>
              <a:t> II een </a:t>
            </a:r>
            <a:r>
              <a:rPr lang="nl-BE" b="1" dirty="0" smtClean="0"/>
              <a:t>milieuovertreding.</a:t>
            </a:r>
          </a:p>
          <a:p>
            <a:pPr lvl="1"/>
            <a:r>
              <a:rPr lang="nl-BE" dirty="0" smtClean="0"/>
              <a:t>Mogelijke </a:t>
            </a:r>
            <a:r>
              <a:rPr lang="nl-BE" dirty="0"/>
              <a:t>gevolgen </a:t>
            </a:r>
            <a:r>
              <a:rPr lang="nl-BE" dirty="0" smtClean="0">
                <a:sym typeface="Wingdings" panose="05000000000000000000" pitchFamily="2" charset="2"/>
              </a:rPr>
              <a:t>van niet afkoppeling zijn</a:t>
            </a:r>
            <a:r>
              <a:rPr lang="nl-BE" dirty="0" smtClean="0"/>
              <a:t> de vervuiling van het regenwaterstelsel en </a:t>
            </a:r>
            <a:r>
              <a:rPr lang="nl-BE" dirty="0"/>
              <a:t>wateroverlast op </a:t>
            </a:r>
            <a:r>
              <a:rPr lang="nl-BE" dirty="0" smtClean="0"/>
              <a:t>het vuilwaterstelsel. </a:t>
            </a:r>
            <a:br>
              <a:rPr lang="nl-BE" dirty="0" smtClean="0"/>
            </a:br>
            <a:r>
              <a:rPr lang="nl-BE" b="1" dirty="0" smtClean="0"/>
              <a:t>Iedereen afkoppelen </a:t>
            </a:r>
            <a:r>
              <a:rPr lang="nl-BE" dirty="0" smtClean="0"/>
              <a:t>is dus de boodschap.</a:t>
            </a:r>
            <a:endParaRPr lang="nl-BE" dirty="0"/>
          </a:p>
          <a:p>
            <a:pPr marL="457200" lvl="1" indent="0">
              <a:buNone/>
            </a:pPr>
            <a:endParaRPr lang="nl-BE" dirty="0"/>
          </a:p>
        </p:txBody>
      </p:sp>
      <p:sp>
        <p:nvSpPr>
          <p:cNvPr id="13" name="Titel 12">
            <a:extLst>
              <a:ext uri="{FF2B5EF4-FFF2-40B4-BE49-F238E27FC236}">
                <a16:creationId xmlns="" xmlns:a16="http://schemas.microsoft.com/office/drawing/2014/main" id="{C8ACBBB8-4F76-98FA-DA6E-F01E25A83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Samen voor beter milieu</a:t>
            </a:r>
            <a:endParaRPr lang="nl-BE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="" xmlns:a16="http://schemas.microsoft.com/office/drawing/2014/main" id="{693DC359-62FF-B1BC-4D4D-3AD82C28EB8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91E5747-6C9E-DC47-BBB7-1964FAC56069}" type="slidenum">
              <a:rPr lang="nl-BE" smtClean="0"/>
              <a:pPr/>
              <a:t>20</a:t>
            </a:fld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090" y="76037"/>
            <a:ext cx="2206943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5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inhoud 14">
            <a:extLst>
              <a:ext uri="{FF2B5EF4-FFF2-40B4-BE49-F238E27FC236}">
                <a16:creationId xmlns="" xmlns:a16="http://schemas.microsoft.com/office/drawing/2014/main" id="{97D2576F-9BFB-B32B-8A2D-FC8C5DAF446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5338" y="1309817"/>
            <a:ext cx="4541505" cy="4397138"/>
          </a:xfrm>
        </p:spPr>
        <p:txBody>
          <a:bodyPr/>
          <a:lstStyle/>
          <a:p>
            <a:r>
              <a:rPr lang="nl-BE" dirty="0" smtClean="0"/>
              <a:t>Elke aansluiting </a:t>
            </a:r>
            <a:r>
              <a:rPr lang="nl-BE" dirty="0"/>
              <a:t>wordt nagekeken (min 4x10mm²</a:t>
            </a:r>
            <a:r>
              <a:rPr lang="nl-BE" dirty="0" smtClean="0"/>
              <a:t>).</a:t>
            </a:r>
            <a:endParaRPr lang="nl-BE" dirty="0"/>
          </a:p>
          <a:p>
            <a:r>
              <a:rPr lang="nl-BE" dirty="0" smtClean="0"/>
              <a:t>Elke aansluiting </a:t>
            </a:r>
            <a:r>
              <a:rPr lang="nl-BE" dirty="0"/>
              <a:t>wordt ondergronds </a:t>
            </a:r>
            <a:r>
              <a:rPr lang="nl-BE" dirty="0" smtClean="0"/>
              <a:t>gebracht.</a:t>
            </a:r>
            <a:endParaRPr lang="nl-BE" dirty="0"/>
          </a:p>
          <a:p>
            <a:r>
              <a:rPr lang="nl-BE" dirty="0" smtClean="0"/>
              <a:t>Bij iedereen wordt een </a:t>
            </a:r>
            <a:r>
              <a:rPr lang="nl-BE" dirty="0"/>
              <a:t>digitale </a:t>
            </a:r>
            <a:r>
              <a:rPr lang="nl-BE" dirty="0" smtClean="0"/>
              <a:t>gas- en/of elektriciteitsmeter geplaatst, met uitzondering van woningen </a:t>
            </a:r>
            <a:r>
              <a:rPr lang="nl-BE" smtClean="0"/>
              <a:t>met zonnepanelen.</a:t>
            </a:r>
            <a:endParaRPr lang="nl-BE" dirty="0"/>
          </a:p>
        </p:txBody>
      </p:sp>
      <p:sp>
        <p:nvSpPr>
          <p:cNvPr id="13" name="Titel 12">
            <a:extLst>
              <a:ext uri="{FF2B5EF4-FFF2-40B4-BE49-F238E27FC236}">
                <a16:creationId xmlns="" xmlns:a16="http://schemas.microsoft.com/office/drawing/2014/main" id="{C8ACBBB8-4F76-98FA-DA6E-F01E25A83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Gas en elektriciteit</a:t>
            </a:r>
            <a:endParaRPr lang="nl-BE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="" xmlns:a16="http://schemas.microsoft.com/office/drawing/2014/main" id="{693DC359-62FF-B1BC-4D4D-3AD82C28EB8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91E5747-6C9E-DC47-BBB7-1964FAC56069}" type="slidenum">
              <a:rPr lang="nl-BE" smtClean="0"/>
              <a:pPr/>
              <a:t>21</a:t>
            </a:fld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090" y="76037"/>
            <a:ext cx="2206943" cy="139000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084" y="1913938"/>
            <a:ext cx="4328535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8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="" xmlns:a16="http://schemas.microsoft.com/office/drawing/2014/main" id="{37A609DF-15D4-9835-A3B2-49F995F5D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/>
              <a:t>Voor de werken starten, wordt er gewerkt aan de </a:t>
            </a:r>
            <a:r>
              <a:rPr lang="nl-BE" sz="2400" b="1" dirty="0"/>
              <a:t>nutsleidingen</a:t>
            </a:r>
            <a:r>
              <a:rPr lang="nl-BE" sz="2400" dirty="0"/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/>
              <a:t>De openbare verlichting wordt vervangen door duurzame ledverlichting.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/>
              <a:t>De asbestcementbuizen worden vervangen door PVC-buizen.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/>
              <a:t>Bovengrondse leidingen worden ondergronds aangelegd.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/>
              <a:t>De </a:t>
            </a:r>
            <a:r>
              <a:rPr lang="nl-BE" sz="2400" b="1" dirty="0"/>
              <a:t>nutsmaatschappijen</a:t>
            </a:r>
            <a:r>
              <a:rPr lang="nl-BE" sz="2400" dirty="0"/>
              <a:t> communiceren zelf over de werken of hinder.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/>
              <a:t>U ontvangt een </a:t>
            </a:r>
            <a:r>
              <a:rPr lang="nl-BE" sz="2400" b="1" dirty="0"/>
              <a:t>brief in de bus</a:t>
            </a:r>
            <a:r>
              <a:rPr lang="nl-BE" sz="2400" dirty="0"/>
              <a:t> van de aannemer als er onderbrekingen of hinder zou zijn.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/>
              <a:t>De werken zelf worden in verschillende stappen uitgevoerd.</a:t>
            </a:r>
            <a:endParaRPr lang="nl-NL" sz="2400" dirty="0"/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="" xmlns:a16="http://schemas.microsoft.com/office/drawing/2014/main" id="{3F77E25B-BE09-1B56-8E13-556A04A33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werken: stap voor stap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8FB86DC2-2C9C-E20D-9B66-254C6C3E86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8ED68-96CE-7944-ADE1-12D4522707F9}" type="slidenum">
              <a:rPr lang="nl-BE" smtClean="0"/>
              <a:pPr/>
              <a:t>22</a:t>
            </a:fld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408" y="210572"/>
            <a:ext cx="2121592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>
            <a:extLst>
              <a:ext uri="{FF2B5EF4-FFF2-40B4-BE49-F238E27FC236}">
                <a16:creationId xmlns="" xmlns:a16="http://schemas.microsoft.com/office/drawing/2014/main" id="{93E7F60D-6388-A5FC-78F5-B5E2538BEA35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nl-NL" b="1" dirty="0"/>
              <a:t>Bemaling:</a:t>
            </a:r>
            <a:endParaRPr lang="nl-NL" dirty="0"/>
          </a:p>
          <a:p>
            <a:pPr lvl="1"/>
            <a:r>
              <a:rPr lang="nl-NL" dirty="0"/>
              <a:t>Verlagen van het grondwater</a:t>
            </a:r>
          </a:p>
          <a:p>
            <a:pPr lvl="1"/>
            <a:r>
              <a:rPr lang="nl-NL" dirty="0"/>
              <a:t>Noodzakelijk voor de aanleg van de riolering</a:t>
            </a:r>
          </a:p>
        </p:txBody>
      </p:sp>
      <p:sp>
        <p:nvSpPr>
          <p:cNvPr id="5" name="Titel 4">
            <a:extLst>
              <a:ext uri="{FF2B5EF4-FFF2-40B4-BE49-F238E27FC236}">
                <a16:creationId xmlns="" xmlns:a16="http://schemas.microsoft.com/office/drawing/2014/main" id="{C7B4CAB5-0017-D07C-960C-FCF6FF875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werken: stap voor stap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5CEE8EE5-290F-CCB5-6876-CECF20EE83B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C8ED68-96CE-7944-ADE1-12D4522707F9}" type="slidenum">
              <a:rPr lang="nl-BE" smtClean="0"/>
              <a:pPr/>
              <a:t>23</a:t>
            </a:fld>
            <a:endParaRPr lang="nl-BE" dirty="0"/>
          </a:p>
        </p:txBody>
      </p:sp>
      <p:pic>
        <p:nvPicPr>
          <p:cNvPr id="8" name="Picture 4" descr="bemaling, bronbemaling, bronnering, retourbemaling">
            <a:extLst>
              <a:ext uri="{FF2B5EF4-FFF2-40B4-BE49-F238E27FC236}">
                <a16:creationId xmlns="" xmlns:a16="http://schemas.microsoft.com/office/drawing/2014/main" id="{071F9EE9-D647-A67A-135D-B25490ECD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8" r="16238"/>
          <a:stretch>
            <a:fillRect/>
          </a:stretch>
        </p:blipFill>
        <p:spPr bwMode="auto">
          <a:xfrm>
            <a:off x="6316663" y="1472665"/>
            <a:ext cx="3767088" cy="423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0408" y="243523"/>
            <a:ext cx="2121592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1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>
            <a:extLst>
              <a:ext uri="{FF2B5EF4-FFF2-40B4-BE49-F238E27FC236}">
                <a16:creationId xmlns="" xmlns:a16="http://schemas.microsoft.com/office/drawing/2014/main" id="{93E7F60D-6388-A5FC-78F5-B5E2538BEA35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nl-NL" b="1" dirty="0" err="1"/>
              <a:t>Opbraak</a:t>
            </a:r>
            <a:r>
              <a:rPr lang="nl-NL" b="1" dirty="0"/>
              <a:t> van bestaande rijweg:</a:t>
            </a:r>
            <a:endParaRPr lang="nl-NL" dirty="0"/>
          </a:p>
          <a:p>
            <a:pPr lvl="1"/>
            <a:r>
              <a:rPr lang="en-US" dirty="0" err="1"/>
              <a:t>Opbraak</a:t>
            </a:r>
            <a:r>
              <a:rPr lang="en-US" dirty="0"/>
              <a:t> </a:t>
            </a:r>
            <a:r>
              <a:rPr lang="en-US" dirty="0" err="1"/>
              <a:t>betonnen</a:t>
            </a:r>
            <a:r>
              <a:rPr lang="en-US" dirty="0"/>
              <a:t> </a:t>
            </a:r>
            <a:r>
              <a:rPr lang="en-US" dirty="0" err="1"/>
              <a:t>rijweg</a:t>
            </a:r>
            <a:r>
              <a:rPr lang="en-US" dirty="0"/>
              <a:t> met </a:t>
            </a:r>
            <a:r>
              <a:rPr lang="en-US" dirty="0" err="1"/>
              <a:t>kraan</a:t>
            </a:r>
            <a:endParaRPr lang="en-US" dirty="0"/>
          </a:p>
        </p:txBody>
      </p:sp>
      <p:sp>
        <p:nvSpPr>
          <p:cNvPr id="5" name="Titel 4">
            <a:extLst>
              <a:ext uri="{FF2B5EF4-FFF2-40B4-BE49-F238E27FC236}">
                <a16:creationId xmlns="" xmlns:a16="http://schemas.microsoft.com/office/drawing/2014/main" id="{C7B4CAB5-0017-D07C-960C-FCF6FF875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werken: stap voor stap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5CEE8EE5-290F-CCB5-6876-CECF20EE83B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C8ED68-96CE-7944-ADE1-12D4522707F9}" type="slidenum">
              <a:rPr lang="nl-BE" smtClean="0"/>
              <a:pPr/>
              <a:t>24</a:t>
            </a:fld>
            <a:endParaRPr lang="nl-BE" dirty="0"/>
          </a:p>
        </p:txBody>
      </p:sp>
      <p:pic>
        <p:nvPicPr>
          <p:cNvPr id="2" name="Tijdelijke aanduiding voor afbeelding 7" descr="Afbeelding met graafmachine, buiten, transport&#10;&#10;Automatisch gegenereerde beschrijving">
            <a:extLst>
              <a:ext uri="{FF2B5EF4-FFF2-40B4-BE49-F238E27FC236}">
                <a16:creationId xmlns="" xmlns:a16="http://schemas.microsoft.com/office/drawing/2014/main" id="{4DE0427D-965F-D90E-2340-7CD9432E0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8" r="24958"/>
          <a:stretch>
            <a:fillRect/>
          </a:stretch>
        </p:blipFill>
        <p:spPr>
          <a:xfrm>
            <a:off x="6316663" y="1472664"/>
            <a:ext cx="3767089" cy="423429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3752" y="321414"/>
            <a:ext cx="2121592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3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>
            <a:extLst>
              <a:ext uri="{FF2B5EF4-FFF2-40B4-BE49-F238E27FC236}">
                <a16:creationId xmlns="" xmlns:a16="http://schemas.microsoft.com/office/drawing/2014/main" id="{93E7F60D-6388-A5FC-78F5-B5E2538BEA35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nl-NL" b="1" dirty="0"/>
              <a:t>Aanleg van hoofdriolering:</a:t>
            </a:r>
            <a:endParaRPr lang="nl-NL" dirty="0"/>
          </a:p>
          <a:p>
            <a:pPr lvl="1"/>
            <a:r>
              <a:rPr lang="en-US" dirty="0" err="1"/>
              <a:t>Diepe</a:t>
            </a:r>
            <a:r>
              <a:rPr lang="en-US" dirty="0"/>
              <a:t> </a:t>
            </a:r>
            <a:r>
              <a:rPr lang="en-US" dirty="0" err="1"/>
              <a:t>sleuf</a:t>
            </a:r>
            <a:r>
              <a:rPr lang="en-US" dirty="0"/>
              <a:t> over </a:t>
            </a:r>
            <a:r>
              <a:rPr lang="en-US" dirty="0" err="1"/>
              <a:t>bepaalde</a:t>
            </a:r>
            <a:r>
              <a:rPr lang="en-US" dirty="0"/>
              <a:t> </a:t>
            </a:r>
            <a:r>
              <a:rPr lang="en-US" dirty="0" err="1"/>
              <a:t>afstand</a:t>
            </a:r>
            <a:r>
              <a:rPr lang="en-US" dirty="0"/>
              <a:t> </a:t>
            </a:r>
            <a:r>
              <a:rPr lang="en-US" dirty="0" err="1"/>
              <a:t>langs</a:t>
            </a:r>
            <a:r>
              <a:rPr lang="en-US" dirty="0"/>
              <a:t> de </a:t>
            </a:r>
            <a:r>
              <a:rPr lang="en-US" dirty="0" err="1"/>
              <a:t>rijweg</a:t>
            </a:r>
            <a:endParaRPr lang="en-US" dirty="0"/>
          </a:p>
          <a:p>
            <a:pPr lvl="1"/>
            <a:r>
              <a:rPr lang="en-US" dirty="0" err="1"/>
              <a:t>Aansluitopeningen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al </a:t>
            </a:r>
            <a:r>
              <a:rPr lang="en-US" dirty="0" err="1"/>
              <a:t>voorzien</a:t>
            </a:r>
            <a:endParaRPr lang="en-US" dirty="0"/>
          </a:p>
          <a:p>
            <a:pPr lvl="1"/>
            <a:r>
              <a:rPr lang="en-US" dirty="0" err="1"/>
              <a:t>Waterproeven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aanleg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itel 4">
            <a:extLst>
              <a:ext uri="{FF2B5EF4-FFF2-40B4-BE49-F238E27FC236}">
                <a16:creationId xmlns="" xmlns:a16="http://schemas.microsoft.com/office/drawing/2014/main" id="{C7B4CAB5-0017-D07C-960C-FCF6FF875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werken: stap voor stap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5CEE8EE5-290F-CCB5-6876-CECF20EE83B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C8ED68-96CE-7944-ADE1-12D4522707F9}" type="slidenum">
              <a:rPr lang="nl-BE" smtClean="0"/>
              <a:pPr/>
              <a:t>25</a:t>
            </a:fld>
            <a:endParaRPr lang="nl-BE" dirty="0"/>
          </a:p>
        </p:txBody>
      </p:sp>
      <p:pic>
        <p:nvPicPr>
          <p:cNvPr id="3" name="Tijdelijke aanduiding voor afbeelding 6" descr="Afbeelding met grond, buiten, transport, graafmachine&#10;&#10;Automatisch gegenereerde beschrijving">
            <a:extLst>
              <a:ext uri="{FF2B5EF4-FFF2-40B4-BE49-F238E27FC236}">
                <a16:creationId xmlns="" xmlns:a16="http://schemas.microsoft.com/office/drawing/2014/main" id="{F3E6E789-A8FE-EA90-58BB-37C63F5BD3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9" b="18339"/>
          <a:stretch>
            <a:fillRect/>
          </a:stretch>
        </p:blipFill>
        <p:spPr>
          <a:xfrm>
            <a:off x="6316664" y="1472665"/>
            <a:ext cx="3767088" cy="4234289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3752" y="415926"/>
            <a:ext cx="2121592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1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>
            <a:extLst>
              <a:ext uri="{FF2B5EF4-FFF2-40B4-BE49-F238E27FC236}">
                <a16:creationId xmlns="" xmlns:a16="http://schemas.microsoft.com/office/drawing/2014/main" id="{93E7F60D-6388-A5FC-78F5-B5E2538BEA35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nl-NL" b="1" dirty="0"/>
              <a:t>Aanleg van huisaansluitingen:</a:t>
            </a:r>
            <a:endParaRPr lang="nl-NL" dirty="0"/>
          </a:p>
          <a:p>
            <a:pPr lvl="1"/>
            <a:r>
              <a:rPr lang="en-US" dirty="0" err="1"/>
              <a:t>Sleuf</a:t>
            </a:r>
            <a:r>
              <a:rPr lang="en-US" dirty="0"/>
              <a:t> van </a:t>
            </a:r>
            <a:r>
              <a:rPr lang="en-US" dirty="0" err="1"/>
              <a:t>beperktere</a:t>
            </a:r>
            <a:r>
              <a:rPr lang="en-US" dirty="0"/>
              <a:t> </a:t>
            </a:r>
            <a:r>
              <a:rPr lang="en-US" dirty="0" err="1"/>
              <a:t>diepte</a:t>
            </a:r>
            <a:r>
              <a:rPr lang="en-US" dirty="0"/>
              <a:t> </a:t>
            </a:r>
            <a:r>
              <a:rPr lang="en-US" dirty="0" err="1"/>
              <a:t>dwars</a:t>
            </a:r>
            <a:r>
              <a:rPr lang="en-US" dirty="0"/>
              <a:t> over de </a:t>
            </a:r>
            <a:r>
              <a:rPr lang="en-US" dirty="0" err="1"/>
              <a:t>rijweg</a:t>
            </a:r>
            <a:endParaRPr lang="en-US" dirty="0"/>
          </a:p>
          <a:p>
            <a:pPr lvl="1"/>
            <a:r>
              <a:rPr lang="en-US" dirty="0" err="1"/>
              <a:t>Aanleg</a:t>
            </a:r>
            <a:r>
              <a:rPr lang="en-US" dirty="0"/>
              <a:t> van 1 </a:t>
            </a:r>
            <a:r>
              <a:rPr lang="en-US" dirty="0" err="1"/>
              <a:t>buis</a:t>
            </a:r>
            <a:r>
              <a:rPr lang="en-US" dirty="0"/>
              <a:t> voor het </a:t>
            </a:r>
            <a:r>
              <a:rPr lang="en-US" dirty="0" err="1"/>
              <a:t>vuilwater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Aanleg</a:t>
            </a:r>
            <a:r>
              <a:rPr lang="en-US" dirty="0"/>
              <a:t> van 1 </a:t>
            </a:r>
            <a:r>
              <a:rPr lang="en-US" dirty="0" err="1"/>
              <a:t>buis</a:t>
            </a:r>
            <a:r>
              <a:rPr lang="en-US" dirty="0"/>
              <a:t> voor het </a:t>
            </a:r>
            <a:r>
              <a:rPr lang="en-US" dirty="0" err="1"/>
              <a:t>regenwater</a:t>
            </a:r>
            <a:endParaRPr lang="en-US" dirty="0"/>
          </a:p>
          <a:p>
            <a:pPr lvl="1"/>
            <a:r>
              <a:rPr lang="en-US" dirty="0" err="1"/>
              <a:t>Inspectieputjes</a:t>
            </a:r>
            <a:r>
              <a:rPr lang="en-US" dirty="0"/>
              <a:t> op </a:t>
            </a:r>
            <a:r>
              <a:rPr lang="en-US" dirty="0" err="1"/>
              <a:t>privé-domein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itel 4">
            <a:extLst>
              <a:ext uri="{FF2B5EF4-FFF2-40B4-BE49-F238E27FC236}">
                <a16:creationId xmlns="" xmlns:a16="http://schemas.microsoft.com/office/drawing/2014/main" id="{C7B4CAB5-0017-D07C-960C-FCF6FF875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werken: stap voor stap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5CEE8EE5-290F-CCB5-6876-CECF20EE83B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C8ED68-96CE-7944-ADE1-12D4522707F9}" type="slidenum">
              <a:rPr lang="nl-BE" smtClean="0"/>
              <a:pPr/>
              <a:t>26</a:t>
            </a:fld>
            <a:endParaRPr lang="nl-BE" dirty="0"/>
          </a:p>
        </p:txBody>
      </p:sp>
      <p:pic>
        <p:nvPicPr>
          <p:cNvPr id="2" name="Tijdelijke aanduiding voor afbeelding 22" descr="Afbeelding met grond, buiten, gras, rots&#10;&#10;Automatisch gegenereerde beschrijving">
            <a:extLst>
              <a:ext uri="{FF2B5EF4-FFF2-40B4-BE49-F238E27FC236}">
                <a16:creationId xmlns="" xmlns:a16="http://schemas.microsoft.com/office/drawing/2014/main" id="{0E9971BA-5749-1276-9E82-030620EBDB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4" b="7864"/>
          <a:stretch>
            <a:fillRect/>
          </a:stretch>
        </p:blipFill>
        <p:spPr>
          <a:xfrm>
            <a:off x="6316663" y="1472665"/>
            <a:ext cx="3767088" cy="423428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7070" y="415926"/>
            <a:ext cx="2121592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7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>
            <a:extLst>
              <a:ext uri="{FF2B5EF4-FFF2-40B4-BE49-F238E27FC236}">
                <a16:creationId xmlns="" xmlns:a16="http://schemas.microsoft.com/office/drawing/2014/main" id="{93E7F60D-6388-A5FC-78F5-B5E2538BEA35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nl-BE" b="1" dirty="0"/>
              <a:t>Funderingswerken:</a:t>
            </a:r>
          </a:p>
          <a:p>
            <a:pPr lvl="1"/>
            <a:r>
              <a:rPr lang="nl-NL" sz="2000" dirty="0"/>
              <a:t>Na het afwerken huisaansluitingen</a:t>
            </a:r>
          </a:p>
          <a:p>
            <a:pPr lvl="1"/>
            <a:endParaRPr lang="en-US" dirty="0"/>
          </a:p>
        </p:txBody>
      </p:sp>
      <p:sp>
        <p:nvSpPr>
          <p:cNvPr id="5" name="Titel 4">
            <a:extLst>
              <a:ext uri="{FF2B5EF4-FFF2-40B4-BE49-F238E27FC236}">
                <a16:creationId xmlns="" xmlns:a16="http://schemas.microsoft.com/office/drawing/2014/main" id="{C7B4CAB5-0017-D07C-960C-FCF6FF875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werken: stap voor stap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5CEE8EE5-290F-CCB5-6876-CECF20EE83B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C8ED68-96CE-7944-ADE1-12D4522707F9}" type="slidenum">
              <a:rPr lang="nl-BE" smtClean="0"/>
              <a:pPr/>
              <a:t>27</a:t>
            </a:fld>
            <a:endParaRPr lang="nl-BE" dirty="0"/>
          </a:p>
        </p:txBody>
      </p:sp>
      <p:pic>
        <p:nvPicPr>
          <p:cNvPr id="3" name="Picture Placeholder 8" descr="A picture containing ground, outdoor, sky, truck&#10;&#10;Description automatically generated">
            <a:extLst>
              <a:ext uri="{FF2B5EF4-FFF2-40B4-BE49-F238E27FC236}">
                <a16:creationId xmlns="" xmlns:a16="http://schemas.microsoft.com/office/drawing/2014/main" id="{B3B02B21-5A34-6A15-03F5-05371D4FF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0" r="24390"/>
          <a:stretch/>
        </p:blipFill>
        <p:spPr>
          <a:xfrm>
            <a:off x="6316662" y="1472665"/>
            <a:ext cx="3768241" cy="4236687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4903" y="415926"/>
            <a:ext cx="2121592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3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>
            <a:extLst>
              <a:ext uri="{FF2B5EF4-FFF2-40B4-BE49-F238E27FC236}">
                <a16:creationId xmlns="" xmlns:a16="http://schemas.microsoft.com/office/drawing/2014/main" id="{93E7F60D-6388-A5FC-78F5-B5E2538BEA35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nl-BE" b="1" dirty="0"/>
              <a:t>Wegenwerken:</a:t>
            </a:r>
          </a:p>
          <a:p>
            <a:pPr lvl="1"/>
            <a:r>
              <a:rPr lang="nl-NL" sz="2000" dirty="0"/>
              <a:t>Linkhoutstraat:</a:t>
            </a:r>
          </a:p>
          <a:p>
            <a:pPr lvl="2"/>
            <a:r>
              <a:rPr lang="nl-NL" dirty="0"/>
              <a:t>Aanleg van betonnen kantstroken</a:t>
            </a:r>
          </a:p>
          <a:p>
            <a:pPr lvl="2"/>
            <a:r>
              <a:rPr lang="nl-NL" dirty="0"/>
              <a:t>Aanleg tussenlaag fundering</a:t>
            </a:r>
          </a:p>
          <a:p>
            <a:pPr lvl="2"/>
            <a:r>
              <a:rPr lang="nl-NL" sz="2000" dirty="0"/>
              <a:t>Aanleg onderlaag asfalt</a:t>
            </a:r>
            <a:endParaRPr lang="nl-NL" dirty="0"/>
          </a:p>
          <a:p>
            <a:pPr lvl="1"/>
            <a:endParaRPr lang="en-US" dirty="0"/>
          </a:p>
        </p:txBody>
      </p:sp>
      <p:sp>
        <p:nvSpPr>
          <p:cNvPr id="5" name="Titel 4">
            <a:extLst>
              <a:ext uri="{FF2B5EF4-FFF2-40B4-BE49-F238E27FC236}">
                <a16:creationId xmlns="" xmlns:a16="http://schemas.microsoft.com/office/drawing/2014/main" id="{C7B4CAB5-0017-D07C-960C-FCF6FF875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werken: stap voor stap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5CEE8EE5-290F-CCB5-6876-CECF20EE83B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C8ED68-96CE-7944-ADE1-12D4522707F9}" type="slidenum">
              <a:rPr lang="nl-BE" smtClean="0"/>
              <a:pPr/>
              <a:t>28</a:t>
            </a:fld>
            <a:endParaRPr lang="nl-BE" dirty="0"/>
          </a:p>
        </p:txBody>
      </p:sp>
      <p:pic>
        <p:nvPicPr>
          <p:cNvPr id="2" name="Tijdelijke aanduiding voor afbeelding 5" descr="Afbeelding met tekst, buiten, lucht, weg&#10;&#10;Automatisch gegenereerde beschrijving">
            <a:extLst>
              <a:ext uri="{FF2B5EF4-FFF2-40B4-BE49-F238E27FC236}">
                <a16:creationId xmlns="" xmlns:a16="http://schemas.microsoft.com/office/drawing/2014/main" id="{1F8AA781-2C5A-A03F-49D3-A7C32048F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4"/>
          <a:stretch>
            <a:fillRect/>
          </a:stretch>
        </p:blipFill>
        <p:spPr>
          <a:xfrm>
            <a:off x="6316663" y="1472664"/>
            <a:ext cx="3767089" cy="4234289"/>
          </a:xfrm>
          <a:prstGeom prst="rect">
            <a:avLst/>
          </a:prstGeom>
        </p:spPr>
      </p:pic>
      <p:pic>
        <p:nvPicPr>
          <p:cNvPr id="3" name="Tijdelijke aanduiding voor afbeelding 6" descr="Afbeelding met buiten, lucht, grond, vrachtwagen&#10;&#10;Automatisch gegenereerde beschrijving">
            <a:extLst>
              <a:ext uri="{FF2B5EF4-FFF2-40B4-BE49-F238E27FC236}">
                <a16:creationId xmlns="" xmlns:a16="http://schemas.microsoft.com/office/drawing/2014/main" id="{EE226CBE-A104-4B98-A363-A404B42748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9" r="16649"/>
          <a:stretch>
            <a:fillRect/>
          </a:stretch>
        </p:blipFill>
        <p:spPr>
          <a:xfrm>
            <a:off x="6316662" y="1472663"/>
            <a:ext cx="3767089" cy="4234290"/>
          </a:xfrm>
          <a:prstGeom prst="rect">
            <a:avLst/>
          </a:prstGeom>
        </p:spPr>
      </p:pic>
      <p:pic>
        <p:nvPicPr>
          <p:cNvPr id="8" name="Tijdelijke aanduiding voor afbeelding 5" descr="Afbeelding met buiten, lucht, weg, trottoir&#10;&#10;Automatisch gegenereerde beschrijving">
            <a:extLst>
              <a:ext uri="{FF2B5EF4-FFF2-40B4-BE49-F238E27FC236}">
                <a16:creationId xmlns="" xmlns:a16="http://schemas.microsoft.com/office/drawing/2014/main" id="{67C131F3-5B7B-AC4B-8B3C-2F8AE83DBA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9" r="16649"/>
          <a:stretch>
            <a:fillRect/>
          </a:stretch>
        </p:blipFill>
        <p:spPr>
          <a:xfrm>
            <a:off x="6316661" y="1472661"/>
            <a:ext cx="3767088" cy="423428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3749" y="415926"/>
            <a:ext cx="2121592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3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>
            <a:extLst>
              <a:ext uri="{FF2B5EF4-FFF2-40B4-BE49-F238E27FC236}">
                <a16:creationId xmlns="" xmlns:a16="http://schemas.microsoft.com/office/drawing/2014/main" id="{93E7F60D-6388-A5FC-78F5-B5E2538BEA35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nl-BE" b="1" dirty="0"/>
              <a:t>Wegenwerken:</a:t>
            </a:r>
          </a:p>
          <a:p>
            <a:pPr lvl="1"/>
            <a:r>
              <a:rPr lang="nl-NL" sz="2000" dirty="0"/>
              <a:t>Schansstraat en Zwarte</a:t>
            </a:r>
          </a:p>
          <a:p>
            <a:pPr lvl="2"/>
            <a:r>
              <a:rPr lang="nl-NL" dirty="0"/>
              <a:t>Aanleg van betonverharding</a:t>
            </a:r>
          </a:p>
          <a:p>
            <a:pPr lvl="1"/>
            <a:endParaRPr lang="en-US" dirty="0"/>
          </a:p>
        </p:txBody>
      </p:sp>
      <p:sp>
        <p:nvSpPr>
          <p:cNvPr id="5" name="Titel 4">
            <a:extLst>
              <a:ext uri="{FF2B5EF4-FFF2-40B4-BE49-F238E27FC236}">
                <a16:creationId xmlns="" xmlns:a16="http://schemas.microsoft.com/office/drawing/2014/main" id="{C7B4CAB5-0017-D07C-960C-FCF6FF875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werken: stap voor stap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5CEE8EE5-290F-CCB5-6876-CECF20EE83B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C8ED68-96CE-7944-ADE1-12D4522707F9}" type="slidenum">
              <a:rPr lang="nl-BE" smtClean="0"/>
              <a:pPr/>
              <a:t>29</a:t>
            </a:fld>
            <a:endParaRPr lang="nl-BE" dirty="0"/>
          </a:p>
        </p:txBody>
      </p:sp>
      <p:pic>
        <p:nvPicPr>
          <p:cNvPr id="9" name="Tijdelijke aanduiding voor afbeelding 12" descr="Afbeelding met boom, buiten, transport, graafmachine&#10;&#10;Automatisch gegenereerde beschrijving">
            <a:extLst>
              <a:ext uri="{FF2B5EF4-FFF2-40B4-BE49-F238E27FC236}">
                <a16:creationId xmlns="" xmlns:a16="http://schemas.microsoft.com/office/drawing/2014/main" id="{A8F65336-1434-0774-7B7F-13695EF17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8" r="24958"/>
          <a:stretch>
            <a:fillRect/>
          </a:stretch>
        </p:blipFill>
        <p:spPr>
          <a:xfrm>
            <a:off x="6316662" y="1472665"/>
            <a:ext cx="3768241" cy="4235584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4903" y="415926"/>
            <a:ext cx="2121592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0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="" xmlns:a16="http://schemas.microsoft.com/office/drawing/2014/main" id="{365EED9A-FE07-CA3B-9D1B-C0745C963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Ambitie uit meerjarenplan om meer </a:t>
            </a:r>
            <a:r>
              <a:rPr lang="nl-NL" b="1" dirty="0"/>
              <a:t>gescheiden riolering </a:t>
            </a:r>
            <a:r>
              <a:rPr lang="nl-NL" dirty="0"/>
              <a:t>en meer </a:t>
            </a:r>
            <a:r>
              <a:rPr lang="nl-NL" b="1" dirty="0"/>
              <a:t>veilige fietspaden </a:t>
            </a:r>
            <a:br>
              <a:rPr lang="nl-NL" b="1" dirty="0"/>
            </a:br>
            <a:r>
              <a:rPr lang="nl-NL" dirty="0"/>
              <a:t>aan te leggen in de gemeente. In Linkhout wordt er hier ook aan gewerkt.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Daarnaast worden </a:t>
            </a:r>
            <a:r>
              <a:rPr lang="nl-NL" b="1" dirty="0"/>
              <a:t>kruispunten</a:t>
            </a:r>
            <a:r>
              <a:rPr lang="nl-NL" dirty="0"/>
              <a:t> ook veiliger ingericht.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mtClean="0"/>
              <a:t>Zo </a:t>
            </a:r>
            <a:r>
              <a:rPr lang="nl-NL" dirty="0"/>
              <a:t>zorgen we ervoor dat Lummen </a:t>
            </a:r>
            <a:r>
              <a:rPr lang="nl-NL" b="1" dirty="0"/>
              <a:t>vlot en veilig bereikbaar </a:t>
            </a:r>
            <a:r>
              <a:rPr lang="nl-NL" dirty="0"/>
              <a:t>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="" xmlns:a16="http://schemas.microsoft.com/office/drawing/2014/main" id="{277EC13E-287D-A6AF-1EE9-32B087915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Inleiding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0EB4541A-7971-D8C8-5907-58CB38287B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8ED68-96CE-7944-ADE1-12D4522707F9}" type="slidenum">
              <a:rPr lang="nl-BE" smtClean="0"/>
              <a:pPr/>
              <a:t>3</a:t>
            </a:fld>
            <a:endParaRPr lang="nl-BE" dirty="0"/>
          </a:p>
        </p:txBody>
      </p:sp>
      <p:pic>
        <p:nvPicPr>
          <p:cNvPr id="5" name="Tijdelijke aanduiding voor afbeelding 46">
            <a:extLst>
              <a:ext uri="{FF2B5EF4-FFF2-40B4-BE49-F238E27FC236}">
                <a16:creationId xmlns="" xmlns:a16="http://schemas.microsoft.com/office/drawing/2014/main" id="{96BD608B-4F3E-3AF6-540B-0D9249D17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018" t="-25001" r="-8018" b="-25001"/>
          <a:stretch/>
        </p:blipFill>
        <p:spPr>
          <a:xfrm>
            <a:off x="10158824" y="119188"/>
            <a:ext cx="1707686" cy="107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="" xmlns:a16="http://schemas.microsoft.com/office/drawing/2014/main" id="{A4DFD722-EC7E-51BE-4DEA-D7D3F5C7399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nl-NL" b="1" dirty="0"/>
              <a:t>Nutsleidingen:</a:t>
            </a:r>
          </a:p>
          <a:p>
            <a:pPr lvl="1"/>
            <a:r>
              <a:rPr lang="nl-NL" dirty="0"/>
              <a:t>Nieuwe aanleg van nutsleidingen: water, gas, elektriciteit of internet.</a:t>
            </a:r>
          </a:p>
          <a:p>
            <a:pPr lvl="1"/>
            <a:r>
              <a:rPr lang="nl-NL" dirty="0"/>
              <a:t>Nutsbedrijven communiceren zelf met bewoners bij eventuele onderbrekingen</a:t>
            </a:r>
          </a:p>
          <a:p>
            <a:pPr lvl="1"/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="" xmlns:a16="http://schemas.microsoft.com/office/drawing/2014/main" id="{1A454E0C-89F7-D372-E435-F9CB97F8B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werken: stap voor stap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="" xmlns:a16="http://schemas.microsoft.com/office/drawing/2014/main" id="{92430E62-C9DF-1587-2A47-FF9A228EE94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91E5747-6C9E-DC47-BBB7-1964FAC56069}" type="slidenum">
              <a:rPr lang="nl-BE" smtClean="0"/>
              <a:pPr/>
              <a:t>30</a:t>
            </a:fld>
            <a:endParaRPr lang="nl-BE" dirty="0"/>
          </a:p>
        </p:txBody>
      </p:sp>
      <p:pic>
        <p:nvPicPr>
          <p:cNvPr id="6" name="Afbeelding 5" descr="Afbeelding met gras, buiten&#10;&#10;Automatisch gegenereerde beschrijving">
            <a:extLst>
              <a:ext uri="{FF2B5EF4-FFF2-40B4-BE49-F238E27FC236}">
                <a16:creationId xmlns="" xmlns:a16="http://schemas.microsoft.com/office/drawing/2014/main" id="{7F2294C9-C687-4BD7-5EE9-AC10BDEBDD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9" b="18858"/>
          <a:stretch/>
        </p:blipFill>
        <p:spPr>
          <a:xfrm>
            <a:off x="6316663" y="1472665"/>
            <a:ext cx="3828504" cy="4234290"/>
          </a:xfrm>
          <a:prstGeom prst="rect">
            <a:avLst/>
          </a:prstGeom>
          <a:effectLst/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5167" y="415926"/>
            <a:ext cx="2121592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5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="" xmlns:a16="http://schemas.microsoft.com/office/drawing/2014/main" id="{A4DFD722-EC7E-51BE-4DEA-D7D3F5C7399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nl-NL" b="1" dirty="0"/>
              <a:t>Wegenwerken:</a:t>
            </a:r>
          </a:p>
          <a:p>
            <a:pPr lvl="1"/>
            <a:r>
              <a:rPr lang="nl-NL" dirty="0"/>
              <a:t>Linkhoutstraat:</a:t>
            </a:r>
          </a:p>
          <a:p>
            <a:pPr lvl="2"/>
            <a:r>
              <a:rPr lang="nl-NL" dirty="0"/>
              <a:t>Grondwerken voor fietspaden</a:t>
            </a:r>
          </a:p>
          <a:p>
            <a:pPr lvl="2"/>
            <a:r>
              <a:rPr lang="nl-NL" dirty="0"/>
              <a:t>Aanleg fundering van fietspaden</a:t>
            </a:r>
          </a:p>
          <a:p>
            <a:pPr lvl="2"/>
            <a:r>
              <a:rPr lang="nl-NL" dirty="0"/>
              <a:t>Aanleg van betonnen fietspaden</a:t>
            </a:r>
          </a:p>
          <a:p>
            <a:pPr lvl="1"/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="" xmlns:a16="http://schemas.microsoft.com/office/drawing/2014/main" id="{1A454E0C-89F7-D372-E435-F9CB97F8B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werken: stap voor stap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="" xmlns:a16="http://schemas.microsoft.com/office/drawing/2014/main" id="{92430E62-C9DF-1587-2A47-FF9A228EE94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91E5747-6C9E-DC47-BBB7-1964FAC56069}" type="slidenum">
              <a:rPr lang="nl-BE" smtClean="0"/>
              <a:pPr/>
              <a:t>31</a:t>
            </a:fld>
            <a:endParaRPr lang="nl-BE" dirty="0"/>
          </a:p>
        </p:txBody>
      </p:sp>
      <p:pic>
        <p:nvPicPr>
          <p:cNvPr id="7" name="Tijdelijke aanduiding voor afbeelding 5" descr="Afbeelding met buiten, grond, boom, landbouwmachine&#10;&#10;Automatisch gegenereerde beschrijving">
            <a:extLst>
              <a:ext uri="{FF2B5EF4-FFF2-40B4-BE49-F238E27FC236}">
                <a16:creationId xmlns="" xmlns:a16="http://schemas.microsoft.com/office/drawing/2014/main" id="{59D9BDC4-B494-84E8-EFB7-453985703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4"/>
          <a:stretch>
            <a:fillRect/>
          </a:stretch>
        </p:blipFill>
        <p:spPr>
          <a:xfrm>
            <a:off x="6316663" y="1472665"/>
            <a:ext cx="3768241" cy="423558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4904" y="415926"/>
            <a:ext cx="2121592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0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="" xmlns:a16="http://schemas.microsoft.com/office/drawing/2014/main" id="{CA412F6C-F92F-AA23-3609-3FBA9AA78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Afwerkingen:</a:t>
            </a:r>
            <a:endParaRPr lang="nl-NL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/>
              <a:t>Aanleg inritten en bermen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/>
              <a:t>Aanleg bushalten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/>
              <a:t>Aanleg toplaag asfalt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/>
              <a:t>Aanleg markeringen en definitieve signalisatie 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="" xmlns:a16="http://schemas.microsoft.com/office/drawing/2014/main" id="{068987FF-B989-3C7D-6824-310F92465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werken: stap voor stap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5F8D28EC-CD54-351F-50B5-FCC11518E0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8ED68-96CE-7944-ADE1-12D4522707F9}" type="slidenum">
              <a:rPr lang="nl-BE" smtClean="0"/>
              <a:pPr/>
              <a:t>32</a:t>
            </a:fld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408" y="415926"/>
            <a:ext cx="2121592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2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="" xmlns:a16="http://schemas.microsoft.com/office/drawing/2014/main" id="{1EF5841A-B6D4-20DC-AFBE-23804747F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Om de hinder voor de omgeving te beperken, worden de werken in</a:t>
            </a:r>
            <a:br>
              <a:rPr lang="nl-NL" dirty="0"/>
            </a:br>
            <a:r>
              <a:rPr lang="nl-NL" b="1" dirty="0"/>
              <a:t>verschillende fases </a:t>
            </a:r>
            <a:r>
              <a:rPr lang="nl-NL" dirty="0"/>
              <a:t>uitgevoerd.</a:t>
            </a:r>
          </a:p>
          <a:p>
            <a:pPr marL="0" indent="0">
              <a:buNone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Fase 1: Demerstraat, </a:t>
            </a:r>
            <a:r>
              <a:rPr lang="nl-BE" dirty="0"/>
              <a:t>Schansstraat, Zwarte Brugstraat, Linkhoutstraat en Schalbroekstraat.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Fase 2: Kapelstraat, Hulshoekstraat, Priesterse Heidestraat, Boogbosstraat, Smetanastraat en Langgorenstraat.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Fase 3: Linkhoutstraat en Heidestraat.</a:t>
            </a: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="" xmlns:a16="http://schemas.microsoft.com/office/drawing/2014/main" id="{57609856-C842-444B-E00D-39AEFDA32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Fasering en timing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F21EA999-7039-A732-1E1C-1C269A3F75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8ED68-96CE-7944-ADE1-12D4522707F9}" type="slidenum">
              <a:rPr lang="nl-BE" smtClean="0"/>
              <a:pPr/>
              <a:t>33</a:t>
            </a:fld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408" y="324343"/>
            <a:ext cx="2121592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>
            <a:extLst>
              <a:ext uri="{FF2B5EF4-FFF2-40B4-BE49-F238E27FC236}">
                <a16:creationId xmlns="" xmlns:a16="http://schemas.microsoft.com/office/drawing/2014/main" id="{84079DB7-0DAF-75FE-B86C-EB8A4DE571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464" b="1464"/>
          <a:stretch>
            <a:fillRect/>
          </a:stretch>
        </p:blipFill>
        <p:spPr>
          <a:xfrm>
            <a:off x="0" y="631329"/>
            <a:ext cx="11046941" cy="6090746"/>
          </a:xfr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8166" y="152908"/>
            <a:ext cx="1373834" cy="104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6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="" xmlns:a16="http://schemas.microsoft.com/office/drawing/2014/main" id="{1EF5841A-B6D4-20DC-AFBE-23804747F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De werken starten eerst in fase 1 op.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Deze werken verlopen ook in verschillende deelfases: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/>
              <a:t>Fase 1A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/>
              <a:t>Fase 1C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/>
              <a:t>Fase 1D</a:t>
            </a: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="" xmlns:a16="http://schemas.microsoft.com/office/drawing/2014/main" id="{57609856-C842-444B-E00D-39AEFDA32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Fasering en timing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F21EA999-7039-A732-1E1C-1C269A3F75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8ED68-96CE-7944-ADE1-12D4522707F9}" type="slidenum">
              <a:rPr lang="nl-BE" smtClean="0"/>
              <a:pPr/>
              <a:t>35</a:t>
            </a:fld>
            <a:endParaRPr lang="nl-BE" dirty="0"/>
          </a:p>
        </p:txBody>
      </p:sp>
      <p:sp>
        <p:nvSpPr>
          <p:cNvPr id="7" name="Rechthoek 6">
            <a:extLst>
              <a:ext uri="{FF2B5EF4-FFF2-40B4-BE49-F238E27FC236}">
                <a16:creationId xmlns="" xmlns:a16="http://schemas.microsoft.com/office/drawing/2014/main" id="{83EB18B2-B2B4-96DB-676A-F5D6A0F4A374}"/>
              </a:ext>
            </a:extLst>
          </p:cNvPr>
          <p:cNvSpPr/>
          <p:nvPr/>
        </p:nvSpPr>
        <p:spPr>
          <a:xfrm>
            <a:off x="2379945" y="2254685"/>
            <a:ext cx="538619" cy="15031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937EA359-A190-2285-0007-CA2534AFCE55}"/>
              </a:ext>
            </a:extLst>
          </p:cNvPr>
          <p:cNvSpPr/>
          <p:nvPr/>
        </p:nvSpPr>
        <p:spPr>
          <a:xfrm>
            <a:off x="2382033" y="2620027"/>
            <a:ext cx="538619" cy="15031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="" xmlns:a16="http://schemas.microsoft.com/office/drawing/2014/main" id="{B6722E8F-C084-4FE1-470C-135F9FFF2657}"/>
              </a:ext>
            </a:extLst>
          </p:cNvPr>
          <p:cNvSpPr/>
          <p:nvPr/>
        </p:nvSpPr>
        <p:spPr>
          <a:xfrm>
            <a:off x="2384121" y="2972843"/>
            <a:ext cx="538619" cy="1503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408" y="227047"/>
            <a:ext cx="2121592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0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Afbeelding met kaart&#10;&#10;Automatisch gegenereerde beschrijving">
            <a:extLst>
              <a:ext uri="{FF2B5EF4-FFF2-40B4-BE49-F238E27FC236}">
                <a16:creationId xmlns="" xmlns:a16="http://schemas.microsoft.com/office/drawing/2014/main" id="{C5E3FC5A-25B6-9A47-5CDA-444E38EC42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-43" t="-1579" r="643"/>
          <a:stretch/>
        </p:blipFill>
        <p:spPr>
          <a:xfrm>
            <a:off x="1511473" y="125261"/>
            <a:ext cx="8664303" cy="5787024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0B984767-D512-36ED-9753-7C1EEE5711E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91E5747-6C9E-DC47-BBB7-1964FAC56069}" type="slidenum">
              <a:rPr lang="nl-BE" smtClean="0"/>
              <a:pPr/>
              <a:t>36</a:t>
            </a:fld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0408" y="301188"/>
            <a:ext cx="2121592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7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="" xmlns:a16="http://schemas.microsoft.com/office/drawing/2014/main" id="{25D8D532-2EDD-26FB-CF34-BDD9B19E9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b="1" dirty="0"/>
              <a:t>Fase 1A: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/>
              <a:t>Er wordt gewerkt aan de weg en riolering van april tot het najaar van 2023.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000" dirty="0"/>
              <a:t>De nutswerken vinden plaats van augustus 2023 tot het voorjaar van 2024.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000" dirty="0"/>
              <a:t>Alles wordt afgewerkt van maart tot zomers bouwverlof 2024.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b="1" dirty="0"/>
              <a:t>Fase 1C: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/>
              <a:t>Er wordt gewerkt aan de weg en riolering van juni tot het eind van 2023.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000" dirty="0"/>
              <a:t>De nutswerken vinden plaats van november 2023 tot het voorjaar van 2024.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000" dirty="0"/>
              <a:t>Alles wordt afgewerkt van maart tot zomers bouwverlof 2024.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b="1" dirty="0"/>
              <a:t>Fase 1D: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/>
              <a:t>Er wordt gewerkt aan de weg en riolering van september tot het najaar van 2023.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000" dirty="0"/>
              <a:t>De nutswerken vinden plaats van november tot eind 2023.</a:t>
            </a:r>
            <a:endParaRPr lang="nl-BE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000" dirty="0"/>
              <a:t>Alles wordt afgewerkt van januari tot het voorjaar van 2024.</a:t>
            </a:r>
          </a:p>
          <a:p>
            <a:endParaRPr lang="nl-BE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="" xmlns:a16="http://schemas.microsoft.com/office/drawing/2014/main" id="{B93D2435-CDA2-B5F8-70EA-7F0788096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Fasering en timing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1B5244EA-E3CF-ECB2-7551-1B6606D1C6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8ED68-96CE-7944-ADE1-12D4522707F9}" type="slidenum">
              <a:rPr lang="nl-BE" smtClean="0"/>
              <a:pPr/>
              <a:t>37</a:t>
            </a:fld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408" y="415926"/>
            <a:ext cx="2121592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5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4">
            <a:extLst>
              <a:ext uri="{FF2B5EF4-FFF2-40B4-BE49-F238E27FC236}">
                <a16:creationId xmlns="" xmlns:a16="http://schemas.microsoft.com/office/drawing/2014/main" id="{D9800836-15C1-B9C6-BECC-7F3B8893077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8864" b="8816"/>
          <a:stretch/>
        </p:blipFill>
        <p:spPr>
          <a:xfrm>
            <a:off x="157027" y="236696"/>
            <a:ext cx="10189698" cy="6291790"/>
          </a:xfrm>
          <a:ln>
            <a:solidFill>
              <a:schemeClr val="accent1"/>
            </a:solidFill>
          </a:ln>
        </p:spPr>
      </p:pic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8A9B6F7F-0E6A-5D3B-D713-01AE54766CD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95100" y="6076950"/>
            <a:ext cx="596900" cy="365125"/>
          </a:xfrm>
        </p:spPr>
        <p:txBody>
          <a:bodyPr/>
          <a:lstStyle/>
          <a:p>
            <a:fld id="{9FC8ED68-96CE-7944-ADE1-12D4522707F9}" type="slidenum">
              <a:rPr lang="nl-BE" smtClean="0"/>
              <a:pPr/>
              <a:t>38</a:t>
            </a:fld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3852" y="325901"/>
            <a:ext cx="2121592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4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="" xmlns:a16="http://schemas.microsoft.com/office/drawing/2014/main" id="{62EA2E8F-25C8-C56D-98B5-54AF72CE2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/>
              <a:t>De aannemer houdt bewoners altijd op de hoogte met bewonersbrieven.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/>
              <a:t>Bewonersbrief over de aansluitingen van nutsleidingen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000" dirty="0"/>
              <a:t>Informatie over planning van de werken, afvalinzameling 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000" dirty="0"/>
              <a:t>U kan de aannemer aanspreken als u vragen of bezorgdheden hebt.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B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/>
              <a:t>Wat kan u zelf doen?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/>
              <a:t>Zijn er werken nodig voor de afkoppeling van rioleringswater?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BE" dirty="0"/>
              <a:t>Maak de zone vrij waar er gegraven moet worden.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/>
              <a:t>Verwacht u leveringen of gaat u verhuizen?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BE" dirty="0"/>
              <a:t>Meld dit aan de aannemer. Wij houden hier rekening mee.</a:t>
            </a:r>
            <a:endParaRPr lang="nl-NL" dirty="0"/>
          </a:p>
          <a:p>
            <a:endParaRPr lang="nl-BE" sz="2400" dirty="0"/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="" xmlns:a16="http://schemas.microsoft.com/office/drawing/2014/main" id="{37779DFD-7FC6-A34D-4B05-683E05250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Hinder en omleidingen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B3B443AF-890C-3460-9B51-F31F7803F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8ED68-96CE-7944-ADE1-12D4522707F9}" type="slidenum">
              <a:rPr lang="nl-BE" smtClean="0"/>
              <a:pPr/>
              <a:t>39</a:t>
            </a:fld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1512" y="218810"/>
            <a:ext cx="1796493" cy="136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3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="" xmlns:a16="http://schemas.microsoft.com/office/drawing/2014/main" id="{9E09269A-655F-253A-8C5D-D0251EB8B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Wie is wie?</a:t>
            </a:r>
          </a:p>
        </p:txBody>
      </p:sp>
      <p:pic>
        <p:nvPicPr>
          <p:cNvPr id="25" name="Tijdelijke aanduiding voor afbeelding 24">
            <a:extLst>
              <a:ext uri="{FF2B5EF4-FFF2-40B4-BE49-F238E27FC236}">
                <a16:creationId xmlns="" xmlns:a16="http://schemas.microsoft.com/office/drawing/2014/main" id="{214261B7-5E36-4011-C646-A6C8CA8C1E8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2683" t="-43475" r="-2683" b="-43475"/>
          <a:stretch/>
        </p:blipFill>
        <p:spPr>
          <a:xfrm>
            <a:off x="3554533" y="1665081"/>
            <a:ext cx="2205845" cy="1389626"/>
          </a:xfrm>
        </p:spPr>
      </p:pic>
      <p:sp>
        <p:nvSpPr>
          <p:cNvPr id="39" name="Tijdelijke aanduiding voor tekst 38">
            <a:extLst>
              <a:ext uri="{FF2B5EF4-FFF2-40B4-BE49-F238E27FC236}">
                <a16:creationId xmlns="" xmlns:a16="http://schemas.microsoft.com/office/drawing/2014/main" id="{292FA63E-AB47-FB73-F49E-19EC040314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BE" dirty="0"/>
              <a:t>Fluvius is de opdrachtgever van de rioleringswerken.</a:t>
            </a:r>
          </a:p>
        </p:txBody>
      </p:sp>
      <p:sp>
        <p:nvSpPr>
          <p:cNvPr id="40" name="Tijdelijke aanduiding voor tekst 39">
            <a:extLst>
              <a:ext uri="{FF2B5EF4-FFF2-40B4-BE49-F238E27FC236}">
                <a16:creationId xmlns="" xmlns:a16="http://schemas.microsoft.com/office/drawing/2014/main" id="{AB092F66-F1FC-9AA5-8787-26950ADAD6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dirty="0"/>
              <a:t>Aquafin legt een verbindingriool aan op de Zwarte Brugstraat en Linkhoutstraat tot aan de Boogbosstraat. </a:t>
            </a:r>
          </a:p>
        </p:txBody>
      </p:sp>
      <p:pic>
        <p:nvPicPr>
          <p:cNvPr id="29" name="Tijdelijke aanduiding voor afbeelding 28">
            <a:extLst>
              <a:ext uri="{FF2B5EF4-FFF2-40B4-BE49-F238E27FC236}">
                <a16:creationId xmlns="" xmlns:a16="http://schemas.microsoft.com/office/drawing/2014/main" id="{50173B8D-A3B2-B10B-8F30-D9AE202353A6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/>
          <a:srcRect t="-30568" r="-890" b="-87992"/>
          <a:stretch/>
        </p:blipFill>
        <p:spPr>
          <a:xfrm>
            <a:off x="9094847" y="1665081"/>
            <a:ext cx="2205845" cy="1396584"/>
          </a:xfrm>
        </p:spPr>
      </p:pic>
      <p:sp>
        <p:nvSpPr>
          <p:cNvPr id="41" name="Tijdelijke aanduiding voor tekst 40">
            <a:extLst>
              <a:ext uri="{FF2B5EF4-FFF2-40B4-BE49-F238E27FC236}">
                <a16:creationId xmlns="" xmlns:a16="http://schemas.microsoft.com/office/drawing/2014/main" id="{B550D0FA-CA87-DCF4-A809-C723E3CBCD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nl-BE" dirty="0"/>
              <a:t>Het ontwerp van de weg en de riolering tekende studiebureau Sweco uit.</a:t>
            </a:r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="" xmlns:a16="http://schemas.microsoft.com/office/drawing/2014/main" id="{86A74EBD-7E7B-6D72-DB04-2323B7C73D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/>
              <a:t>De gemeente is de opdrachtgever van de wegenwerken.</a:t>
            </a:r>
          </a:p>
        </p:txBody>
      </p:sp>
      <p:sp>
        <p:nvSpPr>
          <p:cNvPr id="21" name="Tijdelijke aanduiding voor dianummer 20">
            <a:extLst>
              <a:ext uri="{FF2B5EF4-FFF2-40B4-BE49-F238E27FC236}">
                <a16:creationId xmlns="" xmlns:a16="http://schemas.microsoft.com/office/drawing/2014/main" id="{D4D80E93-6A35-EDEA-8F8F-9C4A06171C8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91E5747-6C9E-DC47-BBB7-1964FAC56069}" type="slidenum">
              <a:rPr lang="nl-BE" smtClean="0"/>
              <a:pPr/>
              <a:t>4</a:t>
            </a:fld>
            <a:endParaRPr lang="nl-BE" dirty="0"/>
          </a:p>
        </p:txBody>
      </p:sp>
      <p:pic>
        <p:nvPicPr>
          <p:cNvPr id="47" name="Tijdelijke aanduiding voor afbeelding 46">
            <a:extLst>
              <a:ext uri="{FF2B5EF4-FFF2-40B4-BE49-F238E27FC236}">
                <a16:creationId xmlns="" xmlns:a16="http://schemas.microsoft.com/office/drawing/2014/main" id="{96BD608B-4F3E-3AF6-540B-0D9249D17F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-8018" t="-25001" r="-8018" b="-25001"/>
          <a:stretch/>
        </p:blipFill>
        <p:spPr>
          <a:xfrm>
            <a:off x="784376" y="1665080"/>
            <a:ext cx="2205845" cy="1389626"/>
          </a:xfrm>
        </p:spPr>
      </p:pic>
      <p:pic>
        <p:nvPicPr>
          <p:cNvPr id="5" name="Tijdelijke aanduiding voor afbeelding 4"/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7739" b="7739"/>
          <a:stretch>
            <a:fillRect/>
          </a:stretch>
        </p:blipFill>
        <p:spPr>
          <a:xfrm>
            <a:off x="6324600" y="1747838"/>
            <a:ext cx="2206625" cy="1217784"/>
          </a:xfrm>
          <a:prstGeom prst="rect">
            <a:avLst/>
          </a:prstGeom>
        </p:spPr>
      </p:pic>
      <p:pic>
        <p:nvPicPr>
          <p:cNvPr id="17" name="Tijdelijke aanduiding voor afbeelding 46">
            <a:extLst>
              <a:ext uri="{FF2B5EF4-FFF2-40B4-BE49-F238E27FC236}">
                <a16:creationId xmlns="" xmlns:a16="http://schemas.microsoft.com/office/drawing/2014/main" id="{96BD608B-4F3E-3AF6-540B-0D9249D17F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018" t="-25001" r="-8018" b="-25001"/>
          <a:stretch/>
        </p:blipFill>
        <p:spPr>
          <a:xfrm>
            <a:off x="10109610" y="40386"/>
            <a:ext cx="1728164" cy="108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1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="" xmlns:a16="http://schemas.microsoft.com/office/drawing/2014/main" id="{62EA2E8F-25C8-C56D-98B5-54AF72CE2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z="3200" dirty="0"/>
              <a:t>D</a:t>
            </a:r>
            <a:r>
              <a:rPr lang="nl-BE" sz="3200" dirty="0" smtClean="0"/>
              <a:t>e </a:t>
            </a:r>
            <a:r>
              <a:rPr lang="nl-BE" sz="3200" dirty="0"/>
              <a:t>afvalzakken één dag vroeger buiten </a:t>
            </a:r>
            <a:r>
              <a:rPr lang="nl-BE" sz="3200" dirty="0" smtClean="0"/>
              <a:t>zetten</a:t>
            </a:r>
            <a:r>
              <a:rPr lang="nl-BE" sz="3200" dirty="0"/>
              <a:t>. </a:t>
            </a:r>
            <a:endParaRPr lang="nl-BE" sz="3200" dirty="0" smtClean="0"/>
          </a:p>
          <a:p>
            <a:pPr lvl="0"/>
            <a:endParaRPr lang="nl-BE" sz="3200" dirty="0"/>
          </a:p>
          <a:p>
            <a:r>
              <a:rPr lang="nl-BE" dirty="0"/>
              <a:t>              </a:t>
            </a:r>
            <a:r>
              <a:rPr lang="nl-BE" dirty="0" err="1"/>
              <a:t>P</a:t>
            </a:r>
            <a:r>
              <a:rPr lang="nl-BE" dirty="0" err="1" smtClean="0"/>
              <a:t>md</a:t>
            </a:r>
            <a:r>
              <a:rPr lang="nl-BE" dirty="0"/>
              <a:t>, textiel, tuinafval, huisvuil, keukenafval op dinsdagavond buiten </a:t>
            </a:r>
            <a:r>
              <a:rPr lang="nl-BE" dirty="0" smtClean="0"/>
              <a:t>zetten</a:t>
            </a:r>
          </a:p>
          <a:p>
            <a:r>
              <a:rPr lang="nl-BE" dirty="0" smtClean="0"/>
              <a:t>	 </a:t>
            </a:r>
            <a:r>
              <a:rPr lang="nl-BE" dirty="0" err="1"/>
              <a:t>ipv</a:t>
            </a:r>
            <a:r>
              <a:rPr lang="nl-BE" dirty="0"/>
              <a:t> woensdag </a:t>
            </a:r>
            <a:r>
              <a:rPr lang="nl-BE" dirty="0" smtClean="0"/>
              <a:t>avond</a:t>
            </a:r>
          </a:p>
          <a:p>
            <a:endParaRPr lang="nl-BE" dirty="0"/>
          </a:p>
          <a:p>
            <a:r>
              <a:rPr lang="nl-BE" dirty="0"/>
              <a:t>               </a:t>
            </a:r>
            <a:r>
              <a:rPr lang="nl-BE" dirty="0" smtClean="0"/>
              <a:t>Glas</a:t>
            </a:r>
            <a:r>
              <a:rPr lang="nl-BE" dirty="0"/>
              <a:t>, papier en karton op woensdagavond </a:t>
            </a:r>
            <a:endParaRPr lang="nl-BE" dirty="0" smtClean="0"/>
          </a:p>
          <a:p>
            <a:r>
              <a:rPr lang="nl-BE" dirty="0"/>
              <a:t>	 </a:t>
            </a:r>
            <a:r>
              <a:rPr lang="nl-BE" dirty="0" smtClean="0"/>
              <a:t>  </a:t>
            </a:r>
            <a:r>
              <a:rPr lang="nl-BE" dirty="0" err="1" smtClean="0"/>
              <a:t>ipv</a:t>
            </a:r>
            <a:r>
              <a:rPr lang="nl-BE" dirty="0" smtClean="0"/>
              <a:t> </a:t>
            </a:r>
            <a:r>
              <a:rPr lang="nl-BE" dirty="0" err="1" smtClean="0"/>
              <a:t>dondagavond</a:t>
            </a:r>
            <a:endParaRPr lang="nl-BE" dirty="0"/>
          </a:p>
          <a:p>
            <a:endParaRPr lang="nl-NL" dirty="0" smtClean="0"/>
          </a:p>
          <a:p>
            <a:r>
              <a:rPr lang="nl-NL" dirty="0" smtClean="0"/>
              <a:t>De aannemer heeft dan tijd alles te verzamelen op een </a:t>
            </a:r>
          </a:p>
          <a:p>
            <a:r>
              <a:rPr lang="nl-NL" dirty="0" smtClean="0"/>
              <a:t>bereikbare plaats</a:t>
            </a: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="" xmlns:a16="http://schemas.microsoft.com/office/drawing/2014/main" id="{37779DFD-7FC6-A34D-4B05-683E05250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Hinder en </a:t>
            </a:r>
            <a:r>
              <a:rPr lang="nl-NL" dirty="0" smtClean="0"/>
              <a:t>omleidingen: </a:t>
            </a:r>
            <a:r>
              <a:rPr lang="nl-NL" dirty="0" err="1" smtClean="0"/>
              <a:t>afvalophaling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B3B443AF-890C-3460-9B51-F31F7803F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8ED68-96CE-7944-ADE1-12D4522707F9}" type="slidenum">
              <a:rPr lang="nl-BE" smtClean="0"/>
              <a:pPr/>
              <a:t>40</a:t>
            </a:fld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1512" y="218810"/>
            <a:ext cx="1796493" cy="136285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3245140"/>
            <a:ext cx="3592646" cy="204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8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="" xmlns:a16="http://schemas.microsoft.com/office/drawing/2014/main" id="{62EA2E8F-25C8-C56D-98B5-54AF72CE2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/>
              <a:t>Komt u in de buurt van de werf? Volg </a:t>
            </a:r>
            <a:r>
              <a:rPr lang="nl-BE" sz="2400" b="1" dirty="0"/>
              <a:t>deze richtlijnen</a:t>
            </a:r>
            <a:r>
              <a:rPr lang="nl-BE" sz="2400" dirty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/>
              <a:t>Respecteer de werfsignalisatie, de afsluitingen en de verkeersregels.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/>
              <a:t>Ga alleen op de werf als het echt niet anders kan.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/>
              <a:t>Moet u toch de werf op? Kijk dan extra uit voor mogelijke obstakels, putten en voertuigen.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/>
              <a:t>Maak, voor je de werf oversteekt, altijd oogcontact met de vrachtwagenchauffeur of kraanbestuurder. Alleen zo bent u zeker dat hij of zij u gezien heeft. Met een hesje bent u extra zichtbaar.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/>
              <a:t>Zorg dat u op de werf alles ziet en hoort. Uw gsm en koptelefoon bergt u dus best even op.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/>
              <a:t>Blijf aandachtig voor uw eigen veiligheid en die van uw kinderen, andere bewoners of voorbijgangers.</a:t>
            </a:r>
          </a:p>
          <a:p>
            <a:pPr lvl="1"/>
            <a:endParaRPr lang="nl-B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="" xmlns:a16="http://schemas.microsoft.com/office/drawing/2014/main" id="{37779DFD-7FC6-A34D-4B05-683E05250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Hinder en omleidingen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B3B443AF-890C-3460-9B51-F31F7803F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8ED68-96CE-7944-ADE1-12D4522707F9}" type="slidenum">
              <a:rPr lang="nl-BE" smtClean="0"/>
              <a:pPr/>
              <a:t>41</a:t>
            </a:fld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963" y="307988"/>
            <a:ext cx="2121592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1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>
            <a:extLst>
              <a:ext uri="{FF2B5EF4-FFF2-40B4-BE49-F238E27FC236}">
                <a16:creationId xmlns="" xmlns:a16="http://schemas.microsoft.com/office/drawing/2014/main" id="{83519C0C-74BE-CA2E-9D1F-021BEB775CE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nl-BE" sz="2400" dirty="0"/>
              <a:t>Maak kenbaar dat u in de werfzone woont.</a:t>
            </a:r>
          </a:p>
          <a:p>
            <a:r>
              <a:rPr lang="nl-BE" sz="2400" dirty="0"/>
              <a:t>Met een sticker van Willemen Infra op uw wagen maakt u duidelijk aan de aannemer dat u in de werfzone woont.</a:t>
            </a:r>
          </a:p>
          <a:p>
            <a:pPr lvl="1"/>
            <a:r>
              <a:rPr lang="nl-BE" dirty="0"/>
              <a:t>De aannemer kan op die manier sneller inschatten wie in de werfzone woont en wie niet.</a:t>
            </a:r>
          </a:p>
          <a:p>
            <a:pPr lvl="1"/>
            <a:r>
              <a:rPr lang="nl-BE" dirty="0"/>
              <a:t>Zo kan de aannemer zich hoffelijk opstellen naar bewoners toe.</a:t>
            </a:r>
            <a:endParaRPr lang="nl-NL" dirty="0">
              <a:solidFill>
                <a:srgbClr val="4A4A4A"/>
              </a:solidFill>
            </a:endParaRPr>
          </a:p>
          <a:p>
            <a:pPr algn="l"/>
            <a:endParaRPr lang="nl-NL" sz="2000" dirty="0">
              <a:solidFill>
                <a:srgbClr val="4A4A4A"/>
              </a:solidFill>
              <a:latin typeface="Source Sans Pro" panose="020B0503030403020204" pitchFamily="34" charset="0"/>
            </a:endParaRPr>
          </a:p>
          <a:p>
            <a:pPr algn="l"/>
            <a:endParaRPr lang="nl-NL" sz="2000" dirty="0">
              <a:solidFill>
                <a:srgbClr val="4A4A4A"/>
              </a:solidFill>
              <a:latin typeface="Source Sans Pro" panose="020B0503030403020204" pitchFamily="34" charset="0"/>
            </a:endParaRPr>
          </a:p>
          <a:p>
            <a:pPr lvl="1"/>
            <a:endParaRPr lang="nl-BE" sz="2000" dirty="0"/>
          </a:p>
          <a:p>
            <a:pPr lvl="1"/>
            <a:endParaRPr lang="nl-BE" sz="2000" dirty="0"/>
          </a:p>
          <a:p>
            <a:endParaRPr lang="nl-NL" dirty="0"/>
          </a:p>
        </p:txBody>
      </p:sp>
      <p:sp>
        <p:nvSpPr>
          <p:cNvPr id="5" name="Titel 4">
            <a:extLst>
              <a:ext uri="{FF2B5EF4-FFF2-40B4-BE49-F238E27FC236}">
                <a16:creationId xmlns="" xmlns:a16="http://schemas.microsoft.com/office/drawing/2014/main" id="{D88486CF-B6E9-C54B-E17E-D523542DE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Hinder en omleidingen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47029A51-4B2F-0D9F-E625-5B74839F4B3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C8ED68-96CE-7944-ADE1-12D4522707F9}" type="slidenum">
              <a:rPr lang="nl-BE" smtClean="0"/>
              <a:pPr/>
              <a:t>42</a:t>
            </a:fld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="" xmlns:a16="http://schemas.microsoft.com/office/drawing/2014/main" id="{9F3EB789-8C9F-4544-00E4-80667B9CC5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8" t="3128" r="2672"/>
          <a:stretch/>
        </p:blipFill>
        <p:spPr>
          <a:xfrm>
            <a:off x="6967565" y="1512923"/>
            <a:ext cx="4099546" cy="4153771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860" y="297928"/>
            <a:ext cx="2121592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7F8EA97-F089-70CC-2ABE-1BEC914DF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Contactgegevens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="" xmlns:a16="http://schemas.microsoft.com/office/drawing/2014/main" id="{58930626-8C20-9BA0-76F6-804511D5B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41" y="2993327"/>
            <a:ext cx="628008" cy="62800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="" xmlns:a16="http://schemas.microsoft.com/office/drawing/2014/main" id="{4161946A-6444-A6E8-B32D-903EFB96618C}"/>
              </a:ext>
            </a:extLst>
          </p:cNvPr>
          <p:cNvSpPr txBox="1"/>
          <p:nvPr/>
        </p:nvSpPr>
        <p:spPr>
          <a:xfrm>
            <a:off x="4765370" y="3109267"/>
            <a:ext cx="2587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lummen.be/</a:t>
            </a:r>
            <a:br>
              <a:rPr lang="nl-BE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BE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wegenwerken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="" xmlns:a16="http://schemas.microsoft.com/office/drawing/2014/main" id="{4199D8DD-EF6F-29A0-A902-37CFC0E07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183" y="2993327"/>
            <a:ext cx="437887" cy="643146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="" xmlns:a16="http://schemas.microsoft.com/office/drawing/2014/main" id="{3C1BCEAF-0E38-4DD4-9C62-CA181D4602A7}"/>
              </a:ext>
            </a:extLst>
          </p:cNvPr>
          <p:cNvSpPr txBox="1"/>
          <p:nvPr/>
        </p:nvSpPr>
        <p:spPr>
          <a:xfrm>
            <a:off x="1217649" y="3174808"/>
            <a:ext cx="1944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013 390 </a:t>
            </a:r>
            <a:r>
              <a:rPr lang="nl-BE" sz="2400" b="1" u="none" strike="noStrike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525</a:t>
            </a:r>
            <a:endParaRPr lang="nl-BE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="" xmlns:a16="http://schemas.microsoft.com/office/drawing/2014/main" id="{707D4E58-8B79-E8CA-50AB-5C883843AC61}"/>
              </a:ext>
            </a:extLst>
          </p:cNvPr>
          <p:cNvSpPr txBox="1"/>
          <p:nvPr/>
        </p:nvSpPr>
        <p:spPr>
          <a:xfrm>
            <a:off x="8734720" y="3109267"/>
            <a:ext cx="2744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nl-BE" sz="2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penbare.werken@lummen.be</a:t>
            </a:r>
            <a:endParaRPr lang="nl-BE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="" xmlns:a16="http://schemas.microsoft.com/office/drawing/2014/main" id="{C0D0D70B-8F2E-07A8-6FB1-1CBD86BB0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904" y="2980817"/>
            <a:ext cx="795412" cy="84964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5188" y="77501"/>
            <a:ext cx="2206943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8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28140" y="77501"/>
            <a:ext cx="2206943" cy="1390008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="" xmlns:a16="http://schemas.microsoft.com/office/drawing/2014/main" id="{2C1C8CD6-12CB-98BA-E297-659609492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Vragen?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ED1158BD-A150-77A5-11B6-4C33F1AEE5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8ED68-96CE-7944-ADE1-12D4522707F9}" type="slidenum">
              <a:rPr lang="nl-BE" smtClean="0"/>
              <a:pPr/>
              <a:t>44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4467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9DEA568-9976-C75E-C114-888B99A51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Bedankt voor </a:t>
            </a:r>
            <a:br>
              <a:rPr lang="nl-NL" dirty="0"/>
            </a:br>
            <a:r>
              <a:rPr lang="nl-NL" dirty="0"/>
              <a:t>uw aandacht!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5057" y="-124534"/>
            <a:ext cx="2206943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8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1B56C94-FBFD-6053-696A-1FC51A1C9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Wie is wie?</a:t>
            </a:r>
          </a:p>
        </p:txBody>
      </p:sp>
      <p:pic>
        <p:nvPicPr>
          <p:cNvPr id="16" name="Tijdelijke aanduiding voor afbeelding 15">
            <a:extLst>
              <a:ext uri="{FF2B5EF4-FFF2-40B4-BE49-F238E27FC236}">
                <a16:creationId xmlns="" xmlns:a16="http://schemas.microsoft.com/office/drawing/2014/main" id="{E47EC526-FF80-C58F-614F-A48784A1F22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9869" b="6168"/>
          <a:stretch/>
        </p:blipFill>
        <p:spPr>
          <a:xfrm>
            <a:off x="3594705" y="1630300"/>
            <a:ext cx="2125500" cy="1607393"/>
          </a:xfrm>
        </p:spPr>
      </p:pic>
      <p:sp>
        <p:nvSpPr>
          <p:cNvPr id="4" name="Tijdelijke aanduiding voor tekst 3">
            <a:extLst>
              <a:ext uri="{FF2B5EF4-FFF2-40B4-BE49-F238E27FC236}">
                <a16:creationId xmlns="" xmlns:a16="http://schemas.microsoft.com/office/drawing/2014/main" id="{664C2E62-DE16-F491-22FA-3805F34ECF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De boven- en ondergrondse werken worden uitgevoerd door Willemen Infra.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="" xmlns:a16="http://schemas.microsoft.com/office/drawing/2014/main" id="{0EDD8353-9BE8-7BD0-C603-DD965FB772E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6" name="Tijdelijke aanduiding voor tekst 5">
            <a:extLst>
              <a:ext uri="{FF2B5EF4-FFF2-40B4-BE49-F238E27FC236}">
                <a16:creationId xmlns="" xmlns:a16="http://schemas.microsoft.com/office/drawing/2014/main" id="{74EB1E3C-D54E-0CAE-B8A9-E64EAC2D68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="" xmlns:a16="http://schemas.microsoft.com/office/drawing/2014/main" id="{1D62A6BE-50A5-0448-332A-ECAE1A0369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8" name="Tijdelijke aanduiding voor tekst 7">
            <a:extLst>
              <a:ext uri="{FF2B5EF4-FFF2-40B4-BE49-F238E27FC236}">
                <a16:creationId xmlns="" xmlns:a16="http://schemas.microsoft.com/office/drawing/2014/main" id="{35C94343-1AC5-2479-C1EC-EC84670D08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4" name="Tijdelijke aanduiding voor afbeelding 13" descr="Afbeelding met tekst, visitekaartje&#10;&#10;Automatisch gegenereerde beschrijving">
            <a:extLst>
              <a:ext uri="{FF2B5EF4-FFF2-40B4-BE49-F238E27FC236}">
                <a16:creationId xmlns="" xmlns:a16="http://schemas.microsoft.com/office/drawing/2014/main" id="{0B6003CB-9D3D-69D3-03E4-F970181C744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9538" t="25570" r="8050" b="27396"/>
          <a:stretch/>
        </p:blipFill>
        <p:spPr>
          <a:xfrm>
            <a:off x="666359" y="1859464"/>
            <a:ext cx="2323862" cy="1037549"/>
          </a:xfrm>
        </p:spPr>
      </p:pic>
      <p:sp>
        <p:nvSpPr>
          <p:cNvPr id="10" name="Tijdelijke aanduiding voor tekst 9">
            <a:extLst>
              <a:ext uri="{FF2B5EF4-FFF2-40B4-BE49-F238E27FC236}">
                <a16:creationId xmlns="" xmlns:a16="http://schemas.microsoft.com/office/drawing/2014/main" id="{CA452B12-19CD-FAA7-7453-B73736AAC3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nl-BE" dirty="0">
                <a:effectLst/>
                <a:latin typeface="Helvetica" pitchFamily="2" charset="0"/>
              </a:rPr>
              <a:t>De provincie Limburg subsidieert de fietspaden langs de Linkhoutstraat.</a:t>
            </a:r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="" xmlns:a16="http://schemas.microsoft.com/office/drawing/2014/main" id="{059AD152-F4AD-F583-1AC9-B820A08A76F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91E5747-6C9E-DC47-BBB7-1964FAC56069}" type="slidenum">
              <a:rPr lang="nl-BE" smtClean="0"/>
              <a:pPr/>
              <a:t>5</a:t>
            </a:fld>
            <a:endParaRPr lang="nl-BE" dirty="0"/>
          </a:p>
        </p:txBody>
      </p:sp>
      <p:sp>
        <p:nvSpPr>
          <p:cNvPr id="12" name="Rechthoek 11">
            <a:extLst>
              <a:ext uri="{FF2B5EF4-FFF2-40B4-BE49-F238E27FC236}">
                <a16:creationId xmlns="" xmlns:a16="http://schemas.microsoft.com/office/drawing/2014/main" id="{FF8DFCC3-CB4A-5725-D256-C86E1D3C689F}"/>
              </a:ext>
            </a:extLst>
          </p:cNvPr>
          <p:cNvSpPr/>
          <p:nvPr/>
        </p:nvSpPr>
        <p:spPr>
          <a:xfrm>
            <a:off x="6096000" y="1307939"/>
            <a:ext cx="5620659" cy="3495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Tijdelijke aanduiding voor afbeelding 46">
            <a:extLst>
              <a:ext uri="{FF2B5EF4-FFF2-40B4-BE49-F238E27FC236}">
                <a16:creationId xmlns="" xmlns:a16="http://schemas.microsoft.com/office/drawing/2014/main" id="{96BD608B-4F3E-3AF6-540B-0D9249D17F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018" t="-25001" r="-8018" b="-25001"/>
          <a:stretch/>
        </p:blipFill>
        <p:spPr>
          <a:xfrm>
            <a:off x="10313773" y="224884"/>
            <a:ext cx="1467864" cy="92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2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>
            <a:extLst>
              <a:ext uri="{FF2B5EF4-FFF2-40B4-BE49-F238E27FC236}">
                <a16:creationId xmlns="" xmlns:a16="http://schemas.microsoft.com/office/drawing/2014/main" id="{CD218A33-16D9-4B5D-1C6D-1C5A85B03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Aanleg van </a:t>
            </a:r>
            <a:r>
              <a:rPr lang="nl-BE" b="1" dirty="0"/>
              <a:t>gescheiden riolering</a:t>
            </a:r>
            <a:r>
              <a:rPr lang="nl-BE" dirty="0"/>
              <a:t>: zo kunnen regen- en afvalwater apart worden afgevoerd.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/>
              <a:t>Beter voor het milieu.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/>
              <a:t>Verbetert het waterzuiveringsproces in het waterzuiveringsstation.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De </a:t>
            </a:r>
            <a:r>
              <a:rPr lang="nl-BE" b="1" dirty="0"/>
              <a:t>nutsleidingen</a:t>
            </a:r>
            <a:r>
              <a:rPr lang="nl-BE" dirty="0"/>
              <a:t> worden vernieuwd.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 smtClean="0"/>
              <a:t>Er </a:t>
            </a:r>
            <a:r>
              <a:rPr lang="nl-BE" dirty="0"/>
              <a:t>komen </a:t>
            </a:r>
            <a:r>
              <a:rPr lang="nl-BE" b="1" dirty="0"/>
              <a:t>veilige fietspaden</a:t>
            </a:r>
            <a:r>
              <a:rPr lang="nl-BE" dirty="0"/>
              <a:t> langs de Linkhoutstraat.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De </a:t>
            </a:r>
            <a:r>
              <a:rPr lang="nl-BE" b="1" dirty="0"/>
              <a:t>kruispunten</a:t>
            </a:r>
            <a:r>
              <a:rPr lang="nl-BE" dirty="0"/>
              <a:t> worden veiliger en groener ingericht: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/>
              <a:t>Heidestraat en Kambergstraat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dirty="0"/>
              <a:t>Hulshoekstraat en Smetanastraat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De weg wordt </a:t>
            </a:r>
            <a:r>
              <a:rPr lang="nl-BE" b="1" dirty="0"/>
              <a:t>vernieuwd</a:t>
            </a:r>
            <a:r>
              <a:rPr lang="nl-BE" dirty="0"/>
              <a:t>, in asfalt of in beton.</a:t>
            </a:r>
            <a:endParaRPr lang="nl-NL" dirty="0"/>
          </a:p>
        </p:txBody>
      </p:sp>
      <p:sp>
        <p:nvSpPr>
          <p:cNvPr id="6" name="Titel 5">
            <a:extLst>
              <a:ext uri="{FF2B5EF4-FFF2-40B4-BE49-F238E27FC236}">
                <a16:creationId xmlns="" xmlns:a16="http://schemas.microsoft.com/office/drawing/2014/main" id="{973E01BA-FE0C-20B4-7310-750FBB956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Het project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="" xmlns:a16="http://schemas.microsoft.com/office/drawing/2014/main" id="{B03910D2-720E-4EBA-6E1F-C949F198F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8ED68-96CE-7944-ADE1-12D4522707F9}" type="slidenum">
              <a:rPr lang="nl-BE" smtClean="0"/>
              <a:pPr/>
              <a:t>6</a:t>
            </a:fld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8686" y="49465"/>
            <a:ext cx="1497499" cy="9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8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9">
            <a:extLst>
              <a:ext uri="{FF2B5EF4-FFF2-40B4-BE49-F238E27FC236}">
                <a16:creationId xmlns="" xmlns:a16="http://schemas.microsoft.com/office/drawing/2014/main" id="{37A1CA85-A9D3-BD69-C9EC-DEA875B353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4463" r="5720" b="7596"/>
          <a:stretch/>
        </p:blipFill>
        <p:spPr>
          <a:xfrm>
            <a:off x="5336088" y="1472665"/>
            <a:ext cx="6736643" cy="4253123"/>
          </a:xfrm>
        </p:spPr>
      </p:pic>
      <p:sp>
        <p:nvSpPr>
          <p:cNvPr id="6" name="Tijdelijke aanduiding voor inhoud 5">
            <a:extLst>
              <a:ext uri="{FF2B5EF4-FFF2-40B4-BE49-F238E27FC236}">
                <a16:creationId xmlns="" xmlns:a16="http://schemas.microsoft.com/office/drawing/2014/main" id="{8782936D-F56E-C5C2-4320-DA97C8685BC4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nl-BE" sz="2000" dirty="0"/>
              <a:t>Het fietspad, aan beide zijden van de </a:t>
            </a:r>
            <a:r>
              <a:rPr lang="nl-BE" sz="2000" b="1" dirty="0"/>
              <a:t>Linkhoutstraat</a:t>
            </a:r>
            <a:r>
              <a:rPr lang="nl-BE" sz="2000" dirty="0"/>
              <a:t>, is 1,75 meter breed. </a:t>
            </a:r>
          </a:p>
          <a:p>
            <a:r>
              <a:rPr lang="nl-BE" sz="2000" dirty="0"/>
              <a:t>Naast het fietspad komt er een </a:t>
            </a:r>
            <a:br>
              <a:rPr lang="nl-BE" sz="2000" dirty="0"/>
            </a:br>
            <a:r>
              <a:rPr lang="nl-BE" sz="2000" dirty="0"/>
              <a:t>groene berm. </a:t>
            </a:r>
          </a:p>
          <a:p>
            <a:r>
              <a:rPr lang="nl-BE" sz="2000" dirty="0"/>
              <a:t>De weg wordt 6 meter breed, </a:t>
            </a:r>
            <a:br>
              <a:rPr lang="nl-BE" sz="2000" dirty="0"/>
            </a:br>
            <a:r>
              <a:rPr lang="nl-BE" sz="2000" dirty="0"/>
              <a:t>voor beide rijrichtingen.</a:t>
            </a:r>
          </a:p>
          <a:p>
            <a:r>
              <a:rPr lang="nl-BE" sz="2000" dirty="0"/>
              <a:t>Inritten worden na de werken opnieuw </a:t>
            </a:r>
            <a:br>
              <a:rPr lang="nl-BE" sz="2000" dirty="0"/>
            </a:br>
            <a:r>
              <a:rPr lang="nl-BE" sz="2000" dirty="0"/>
              <a:t>aangelegd, zoals ze er vandaag uitzien.</a:t>
            </a:r>
            <a:endParaRPr lang="nl-NL" sz="2000" dirty="0"/>
          </a:p>
        </p:txBody>
      </p:sp>
      <p:sp>
        <p:nvSpPr>
          <p:cNvPr id="3" name="Titel 2">
            <a:extLst>
              <a:ext uri="{FF2B5EF4-FFF2-40B4-BE49-F238E27FC236}">
                <a16:creationId xmlns="" xmlns:a16="http://schemas.microsoft.com/office/drawing/2014/main" id="{3D9C488A-386F-9652-9F8D-A31795CE6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Wegontwerp in detail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755F724C-3664-4E33-EBBF-B067B8BD2CC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C8ED68-96CE-7944-ADE1-12D4522707F9}" type="slidenum">
              <a:rPr lang="nl-BE" smtClean="0"/>
              <a:pPr/>
              <a:t>7</a:t>
            </a:fld>
            <a:endParaRPr lang="nl-BE" dirty="0"/>
          </a:p>
        </p:txBody>
      </p:sp>
      <p:pic>
        <p:nvPicPr>
          <p:cNvPr id="7" name="Tijdelijke aanduiding voor afbeelding 28">
            <a:extLst>
              <a:ext uri="{FF2B5EF4-FFF2-40B4-BE49-F238E27FC236}">
                <a16:creationId xmlns="" xmlns:a16="http://schemas.microsoft.com/office/drawing/2014/main" id="{50173B8D-A3B2-B10B-8F30-D9AE202353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0568" r="-890" b="-87992"/>
          <a:stretch/>
        </p:blipFill>
        <p:spPr>
          <a:xfrm>
            <a:off x="10535009" y="213039"/>
            <a:ext cx="1317779" cy="83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6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>
            <a:extLst>
              <a:ext uri="{FF2B5EF4-FFF2-40B4-BE49-F238E27FC236}">
                <a16:creationId xmlns="" xmlns:a16="http://schemas.microsoft.com/office/drawing/2014/main" id="{8782936D-F56E-C5C2-4320-DA97C8685BC4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nl-BE" sz="2000" dirty="0"/>
              <a:t>De </a:t>
            </a:r>
            <a:r>
              <a:rPr lang="nl-BE" sz="2000" b="1" dirty="0"/>
              <a:t>Zwartebrugstraat </a:t>
            </a:r>
            <a:r>
              <a:rPr lang="nl-BE" sz="2000" dirty="0"/>
              <a:t>blijft na de werken zo breed als vandaag.</a:t>
            </a:r>
          </a:p>
          <a:p>
            <a:r>
              <a:rPr lang="nl-BE" sz="2000" dirty="0"/>
              <a:t>De weg wordt opnieuw aangelegd in beton.</a:t>
            </a:r>
          </a:p>
          <a:p>
            <a:r>
              <a:rPr lang="nl-BE" sz="2000" dirty="0"/>
              <a:t>Regenwater wordt opgevangen in </a:t>
            </a:r>
            <a:br>
              <a:rPr lang="nl-BE" sz="2000" dirty="0"/>
            </a:br>
            <a:r>
              <a:rPr lang="nl-BE" sz="2000" dirty="0"/>
              <a:t>de bestaande grachten, die naast </a:t>
            </a:r>
            <a:br>
              <a:rPr lang="nl-BE" sz="2000" dirty="0"/>
            </a:br>
            <a:r>
              <a:rPr lang="nl-BE" sz="2000" dirty="0"/>
              <a:t>de weg liggen.</a:t>
            </a:r>
          </a:p>
          <a:p>
            <a:r>
              <a:rPr lang="nl-BE" sz="2000" dirty="0"/>
              <a:t>De inbuizingen van de grachten worden vernieuwd.</a:t>
            </a:r>
            <a:endParaRPr lang="nl-NL" sz="4000" dirty="0"/>
          </a:p>
        </p:txBody>
      </p:sp>
      <p:sp>
        <p:nvSpPr>
          <p:cNvPr id="3" name="Titel 2">
            <a:extLst>
              <a:ext uri="{FF2B5EF4-FFF2-40B4-BE49-F238E27FC236}">
                <a16:creationId xmlns="" xmlns:a16="http://schemas.microsoft.com/office/drawing/2014/main" id="{3D9C488A-386F-9652-9F8D-A31795CE6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Wegontwerp in detail</a:t>
            </a:r>
          </a:p>
        </p:txBody>
      </p:sp>
      <p:pic>
        <p:nvPicPr>
          <p:cNvPr id="10" name="Tijdelijke aanduiding voor afbeelding 9">
            <a:extLst>
              <a:ext uri="{FF2B5EF4-FFF2-40B4-BE49-F238E27FC236}">
                <a16:creationId xmlns="" xmlns:a16="http://schemas.microsoft.com/office/drawing/2014/main" id="{37A1CA85-A9D3-BD69-C9EC-DEA875B353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587" r="2587"/>
          <a:stretch/>
        </p:blipFill>
        <p:spPr>
          <a:xfrm>
            <a:off x="5875339" y="1472665"/>
            <a:ext cx="6197391" cy="4234289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755F724C-3664-4E33-EBBF-B067B8BD2CC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C8ED68-96CE-7944-ADE1-12D4522707F9}" type="slidenum">
              <a:rPr lang="nl-BE" smtClean="0"/>
              <a:pPr/>
              <a:t>8</a:t>
            </a:fld>
            <a:endParaRPr lang="nl-BE" dirty="0"/>
          </a:p>
        </p:txBody>
      </p:sp>
      <p:pic>
        <p:nvPicPr>
          <p:cNvPr id="7" name="Tijdelijke aanduiding voor afbeelding 28">
            <a:extLst>
              <a:ext uri="{FF2B5EF4-FFF2-40B4-BE49-F238E27FC236}">
                <a16:creationId xmlns="" xmlns:a16="http://schemas.microsoft.com/office/drawing/2014/main" id="{50173B8D-A3B2-B10B-8F30-D9AE202353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0568" r="-890" b="-87992"/>
          <a:stretch/>
        </p:blipFill>
        <p:spPr>
          <a:xfrm>
            <a:off x="10403878" y="196180"/>
            <a:ext cx="1431762" cy="90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ijdelijke aanduiding voor afbeelding 14">
            <a:extLst>
              <a:ext uri="{FF2B5EF4-FFF2-40B4-BE49-F238E27FC236}">
                <a16:creationId xmlns="" xmlns:a16="http://schemas.microsoft.com/office/drawing/2014/main" id="{9DBD2379-4884-90E4-6904-ECA338898A3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1783" r="1928"/>
          <a:stretch/>
        </p:blipFill>
        <p:spPr>
          <a:xfrm>
            <a:off x="4709787" y="1397986"/>
            <a:ext cx="7282445" cy="4706984"/>
          </a:xfrm>
        </p:spPr>
      </p:pic>
      <p:sp>
        <p:nvSpPr>
          <p:cNvPr id="2" name="Tijdelijke aanduiding voor inhoud 1">
            <a:extLst>
              <a:ext uri="{FF2B5EF4-FFF2-40B4-BE49-F238E27FC236}">
                <a16:creationId xmlns="" xmlns:a16="http://schemas.microsoft.com/office/drawing/2014/main" id="{034757A7-E868-68FB-9519-7A8DB57FA9B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nl-BE" sz="2000" dirty="0"/>
              <a:t>De </a:t>
            </a:r>
            <a:r>
              <a:rPr lang="nl-BE" sz="2000" b="1" dirty="0"/>
              <a:t>Schansstraat</a:t>
            </a:r>
            <a:r>
              <a:rPr lang="nl-BE" sz="2000" dirty="0"/>
              <a:t> wordt 3 meter breed.</a:t>
            </a:r>
          </a:p>
          <a:p>
            <a:pPr lvl="1"/>
            <a:r>
              <a:rPr lang="nl-BE" dirty="0"/>
              <a:t>De weg wordt opnieuw aangelegd in beton.</a:t>
            </a:r>
          </a:p>
          <a:p>
            <a:pPr lvl="1"/>
            <a:r>
              <a:rPr lang="nl-BE" sz="2000" dirty="0"/>
              <a:t>Er komt een voetpad, naast de weg, van 1,5 meter breed.</a:t>
            </a:r>
          </a:p>
          <a:p>
            <a:pPr lvl="1"/>
            <a:r>
              <a:rPr lang="nl-BE" sz="2000" dirty="0"/>
              <a:t>Het voetpad wordt aangelegd in betonstraatstenen.</a:t>
            </a:r>
          </a:p>
        </p:txBody>
      </p:sp>
      <p:sp>
        <p:nvSpPr>
          <p:cNvPr id="3" name="Titel 2">
            <a:extLst>
              <a:ext uri="{FF2B5EF4-FFF2-40B4-BE49-F238E27FC236}">
                <a16:creationId xmlns="" xmlns:a16="http://schemas.microsoft.com/office/drawing/2014/main" id="{3D51D2F0-2853-024E-356B-FDC73502D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Wegontwerp in detail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="" xmlns:a16="http://schemas.microsoft.com/office/drawing/2014/main" id="{2E6426C4-1A4C-4929-DEB1-6C3C786E1E4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91E5747-6C9E-DC47-BBB7-1964FAC56069}" type="slidenum">
              <a:rPr lang="nl-BE" smtClean="0"/>
              <a:pPr/>
              <a:t>9</a:t>
            </a:fld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849" y="144096"/>
            <a:ext cx="1357819" cy="85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1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Werken in Lummen 1">
      <a:dk1>
        <a:srgbClr val="1A1918"/>
      </a:dk1>
      <a:lt1>
        <a:srgbClr val="FFFFFF"/>
      </a:lt1>
      <a:dk2>
        <a:srgbClr val="1A1918"/>
      </a:dk2>
      <a:lt2>
        <a:srgbClr val="FFFFFF"/>
      </a:lt2>
      <a:accent1>
        <a:srgbClr val="EA5B0C"/>
      </a:accent1>
      <a:accent2>
        <a:srgbClr val="EA8B2D"/>
      </a:accent2>
      <a:accent3>
        <a:srgbClr val="2293C5"/>
      </a:accent3>
      <a:accent4>
        <a:srgbClr val="F2BB37"/>
      </a:accent4>
      <a:accent5>
        <a:srgbClr val="87BD40"/>
      </a:accent5>
      <a:accent6>
        <a:srgbClr val="EFEEE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-02-27_Lummen_Werken in Lummen_sjabloon" id="{15B42604-8596-1E4D-930F-1E636F1D6A3C}" vid="{DC365AF1-A662-4C44-ACD0-33BB7B468DDC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460</TotalTime>
  <Words>1481</Words>
  <Application>Microsoft Office PowerPoint</Application>
  <PresentationFormat>Breedbeeld</PresentationFormat>
  <Paragraphs>271</Paragraphs>
  <Slides>45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45</vt:i4>
      </vt:variant>
    </vt:vector>
  </HeadingPairs>
  <TitlesOfParts>
    <vt:vector size="52" baseType="lpstr">
      <vt:lpstr>Arial</vt:lpstr>
      <vt:lpstr>Calibri</vt:lpstr>
      <vt:lpstr>Courier New</vt:lpstr>
      <vt:lpstr>Helvetica</vt:lpstr>
      <vt:lpstr>Source Sans Pro</vt:lpstr>
      <vt:lpstr>Wingdings</vt:lpstr>
      <vt:lpstr>Kantoorthema</vt:lpstr>
      <vt:lpstr>Infovergadering Werken in Linkhout</vt:lpstr>
      <vt:lpstr>Inhoudstafel</vt:lpstr>
      <vt:lpstr>Inleiding</vt:lpstr>
      <vt:lpstr>Wie is wie?</vt:lpstr>
      <vt:lpstr>Wie is wie?</vt:lpstr>
      <vt:lpstr>Het project</vt:lpstr>
      <vt:lpstr>Wegontwerp in detail</vt:lpstr>
      <vt:lpstr>Wegontwerp in detail</vt:lpstr>
      <vt:lpstr>Wegontwerp in detail</vt:lpstr>
      <vt:lpstr>Wegontwerp in detail</vt:lpstr>
      <vt:lpstr>De riolering in detail:  Wetgeving </vt:lpstr>
      <vt:lpstr>De riolering in detail</vt:lpstr>
      <vt:lpstr>De riolering in detail: afkoppelingsadvies </vt:lpstr>
      <vt:lpstr>De riolering in detail</vt:lpstr>
      <vt:lpstr>PowerPoint-presentatie</vt:lpstr>
      <vt:lpstr>De riolering in detail</vt:lpstr>
      <vt:lpstr>De riolering in detail</vt:lpstr>
      <vt:lpstr>De riolering in detail</vt:lpstr>
      <vt:lpstr>De riolering in detail</vt:lpstr>
      <vt:lpstr>Samen voor beter milieu</vt:lpstr>
      <vt:lpstr>Gas en elektriciteit</vt:lpstr>
      <vt:lpstr>De werken: stap voor stap</vt:lpstr>
      <vt:lpstr>De werken: stap voor stap</vt:lpstr>
      <vt:lpstr>De werken: stap voor stap</vt:lpstr>
      <vt:lpstr>De werken: stap voor stap</vt:lpstr>
      <vt:lpstr>De werken: stap voor stap</vt:lpstr>
      <vt:lpstr>De werken: stap voor stap</vt:lpstr>
      <vt:lpstr>De werken: stap voor stap</vt:lpstr>
      <vt:lpstr>De werken: stap voor stap</vt:lpstr>
      <vt:lpstr>De werken: stap voor stap</vt:lpstr>
      <vt:lpstr>De werken: stap voor stap</vt:lpstr>
      <vt:lpstr>De werken: stap voor stap</vt:lpstr>
      <vt:lpstr>Fasering en timing</vt:lpstr>
      <vt:lpstr>PowerPoint-presentatie</vt:lpstr>
      <vt:lpstr>Fasering en timing</vt:lpstr>
      <vt:lpstr>PowerPoint-presentatie</vt:lpstr>
      <vt:lpstr>Fasering en timing</vt:lpstr>
      <vt:lpstr>PowerPoint-presentatie</vt:lpstr>
      <vt:lpstr>Hinder en omleidingen</vt:lpstr>
      <vt:lpstr>Hinder en omleidingen: afvalophaling</vt:lpstr>
      <vt:lpstr>Hinder en omleidingen</vt:lpstr>
      <vt:lpstr>Hinder en omleidingen</vt:lpstr>
      <vt:lpstr>Contactgegevens</vt:lpstr>
      <vt:lpstr>Vragen?</vt:lpstr>
      <vt:lpstr>Bedankt voor  uw aandacht!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Opgelet!</dc:title>
  <dc:creator>Celien Claesen</dc:creator>
  <cp:lastModifiedBy>Microsoft-account</cp:lastModifiedBy>
  <cp:revision>80</cp:revision>
  <dcterms:created xsi:type="dcterms:W3CDTF">2023-02-27T12:18:50Z</dcterms:created>
  <dcterms:modified xsi:type="dcterms:W3CDTF">2023-03-01T15:46:02Z</dcterms:modified>
</cp:coreProperties>
</file>