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35"/>
  </p:notesMasterIdLst>
  <p:sldIdLst>
    <p:sldId id="268" r:id="rId6"/>
    <p:sldId id="256" r:id="rId7"/>
    <p:sldId id="258" r:id="rId8"/>
    <p:sldId id="263" r:id="rId9"/>
    <p:sldId id="273" r:id="rId10"/>
    <p:sldId id="274" r:id="rId11"/>
    <p:sldId id="276" r:id="rId12"/>
    <p:sldId id="288" r:id="rId13"/>
    <p:sldId id="289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309" r:id="rId23"/>
    <p:sldId id="285" r:id="rId24"/>
    <p:sldId id="295" r:id="rId25"/>
    <p:sldId id="304" r:id="rId26"/>
    <p:sldId id="301" r:id="rId27"/>
    <p:sldId id="302" r:id="rId28"/>
    <p:sldId id="303" r:id="rId29"/>
    <p:sldId id="306" r:id="rId30"/>
    <p:sldId id="310" r:id="rId31"/>
    <p:sldId id="270" r:id="rId32"/>
    <p:sldId id="272" r:id="rId33"/>
    <p:sldId id="271" r:id="rId34"/>
  </p:sldIdLst>
  <p:sldSz cx="12192000" cy="6858000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2"/>
    <p:restoredTop sz="96327"/>
  </p:normalViewPr>
  <p:slideViewPr>
    <p:cSldViewPr snapToGrid="0">
      <p:cViewPr>
        <p:scale>
          <a:sx n="101" d="100"/>
          <a:sy n="101" d="100"/>
        </p:scale>
        <p:origin x="72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4A94608-C068-4D60-AF78-43D3C88346B7}" type="datetimeFigureOut">
              <a:rPr lang="nl-BE"/>
              <a:pPr>
                <a:defRPr/>
              </a:pPr>
              <a:t>8/03/2023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A95FBC-FE6B-4508-A22A-34399762586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9072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sslide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9"/>
          <p:cNvPicPr>
            <a:picLocks noChangeAspect="1"/>
          </p:cNvPicPr>
          <p:nvPr userDrawn="1"/>
        </p:nvPicPr>
        <p:blipFill>
          <a:blip r:embed="rId2"/>
          <a:srcRect l="2" t="25340" r="62852" b="8696"/>
          <a:stretch>
            <a:fillRect/>
          </a:stretch>
        </p:blipFill>
        <p:spPr bwMode="auto">
          <a:xfrm rot="5400000">
            <a:off x="3191669" y="-2142331"/>
            <a:ext cx="580866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9288" y="596900"/>
            <a:ext cx="2801937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5246665"/>
            <a:ext cx="4750894" cy="1123296"/>
          </a:xfrm>
        </p:spPr>
        <p:txBody>
          <a:bodyPr wrap="square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actgegev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721475"/>
            <a:ext cx="12192000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4" name="Afbeelding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385425" y="5984875"/>
            <a:ext cx="13319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1" y="415926"/>
            <a:ext cx="11241997" cy="713159"/>
          </a:xfrm>
        </p:spPr>
        <p:txBody>
          <a:bodyPr>
            <a:normAutofit/>
          </a:bodyPr>
          <a:lstStyle>
            <a:lvl1pPr>
              <a:defRPr sz="4000" u="none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om de stijl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c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721475"/>
            <a:ext cx="12192000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1" y="415926"/>
            <a:ext cx="11241997" cy="713159"/>
          </a:xfrm>
        </p:spPr>
        <p:txBody>
          <a:bodyPr>
            <a:normAutofit/>
          </a:bodyPr>
          <a:lstStyle>
            <a:lvl1pPr>
              <a:defRPr sz="4000" u="none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om de stijl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sslide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9288" y="596900"/>
            <a:ext cx="2801937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afbeelding 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9" name="Tite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80" y="5246665"/>
            <a:ext cx="4750894" cy="1123296"/>
          </a:xfrm>
        </p:spPr>
        <p:txBody>
          <a:bodyPr wrap="square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721475"/>
            <a:ext cx="12192000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4663" y="5984875"/>
            <a:ext cx="13319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75341" y="1482725"/>
            <a:ext cx="11241997" cy="422422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1" y="415926"/>
            <a:ext cx="11241997" cy="713159"/>
          </a:xfrm>
        </p:spPr>
        <p:txBody>
          <a:bodyPr>
            <a:normAutofit/>
          </a:bodyPr>
          <a:lstStyle>
            <a:lvl1pPr>
              <a:defRPr sz="4000" u="none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om de stijl te bewerken</a:t>
            </a:r>
          </a:p>
        </p:txBody>
      </p:sp>
      <p:sp>
        <p:nvSpPr>
          <p:cNvPr id="8" name="Tijdelijke aanduiding voor dianummer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C4C5C-B80D-4E35-8754-6EA3AA316243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_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8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721475"/>
            <a:ext cx="12192000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5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4663" y="5984875"/>
            <a:ext cx="13319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inhoud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75341" y="1482725"/>
            <a:ext cx="11241997" cy="4224229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1" y="415926"/>
            <a:ext cx="11241997" cy="713159"/>
          </a:xfrm>
        </p:spPr>
        <p:txBody>
          <a:bodyPr>
            <a:normAutofit/>
          </a:bodyPr>
          <a:lstStyle>
            <a:lvl1pPr>
              <a:defRPr sz="4000" u="none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om de stijl te bewerken</a:t>
            </a:r>
          </a:p>
        </p:txBody>
      </p:sp>
      <p:sp>
        <p:nvSpPr>
          <p:cNvPr id="7" name="Tijdelijke aanduiding voor dianummer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E692-58DD-4418-954E-29436EB85FB9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721475"/>
            <a:ext cx="12192000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5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4663" y="5984875"/>
            <a:ext cx="13319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afbeelding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4662" y="1482725"/>
            <a:ext cx="11242675" cy="4224229"/>
          </a:xfr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2" y="415926"/>
            <a:ext cx="11242676" cy="713159"/>
          </a:xfrm>
        </p:spPr>
        <p:txBody>
          <a:bodyPr>
            <a:normAutofit/>
          </a:bodyPr>
          <a:lstStyle>
            <a:lvl1pPr>
              <a:defRPr sz="4000" u="none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om de stijl te bewerken</a:t>
            </a:r>
          </a:p>
        </p:txBody>
      </p:sp>
      <p:sp>
        <p:nvSpPr>
          <p:cNvPr id="7" name="Tijdelijke aanduiding voor dianumm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BC33-84C7-45F6-A627-219E217298B9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psomming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8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721475"/>
            <a:ext cx="12192000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7" name="Afbeelding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4663" y="5984875"/>
            <a:ext cx="13319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jdelijke aanduiding voor inhoud 2">
            <a:extLst>
              <a:ext uri="{FF2B5EF4-FFF2-40B4-BE49-F238E27FC236}"/>
            </a:extLst>
          </p:cNvPr>
          <p:cNvSpPr>
            <a:spLocks noGrp="1"/>
          </p:cNvSpPr>
          <p:nvPr>
            <p:ph idx="12"/>
          </p:nvPr>
        </p:nvSpPr>
        <p:spPr>
          <a:xfrm>
            <a:off x="475339" y="1472665"/>
            <a:ext cx="5400000" cy="4234289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2" y="415926"/>
            <a:ext cx="11241996" cy="710230"/>
          </a:xfrm>
        </p:spPr>
        <p:txBody>
          <a:bodyPr>
            <a:normAutofit/>
          </a:bodyPr>
          <a:lstStyle>
            <a:lvl1pPr>
              <a:defRPr sz="4000" u="none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om de stijl te bewerken</a:t>
            </a:r>
          </a:p>
        </p:txBody>
      </p:sp>
      <p:sp>
        <p:nvSpPr>
          <p:cNvPr id="8" name="Tijdelijke aanduiding voor afbeelding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7338" y="1472665"/>
            <a:ext cx="5400000" cy="4234289"/>
          </a:xfrm>
          <a:solidFill>
            <a:schemeClr val="bg2">
              <a:alpha val="99761"/>
            </a:schemeClr>
          </a:solidFill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AA0"/>
              </a:buClr>
              <a:buSzTx/>
              <a:buFontTx/>
              <a:buNone/>
              <a:tabLst/>
              <a:defRPr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  <a:endParaRPr lang="nl-BE" noProof="0" dirty="0"/>
          </a:p>
        </p:txBody>
      </p:sp>
      <p:sp>
        <p:nvSpPr>
          <p:cNvPr id="9" name="Tijdelijke aanduiding voor dianummer 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E8A1-783C-47E8-B943-4AC55CF13729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fbeelding_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8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721475"/>
            <a:ext cx="12192000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7" name="Afbeelding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4663" y="5984875"/>
            <a:ext cx="13319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2" y="415926"/>
            <a:ext cx="11241996" cy="710230"/>
          </a:xfrm>
        </p:spPr>
        <p:txBody>
          <a:bodyPr>
            <a:normAutofit/>
          </a:bodyPr>
          <a:lstStyle>
            <a:lvl1pPr>
              <a:defRPr sz="4000" u="none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om de stijl te bewerken</a:t>
            </a:r>
          </a:p>
        </p:txBody>
      </p:sp>
      <p:sp>
        <p:nvSpPr>
          <p:cNvPr id="8" name="Tijdelijke aanduiding voor afbeelding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5337" y="1472665"/>
            <a:ext cx="5400000" cy="4234289"/>
          </a:xfrm>
          <a:solidFill>
            <a:schemeClr val="bg2">
              <a:alpha val="99761"/>
            </a:schemeClr>
          </a:solidFill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AA0"/>
              </a:buClr>
              <a:buSzTx/>
              <a:buFontTx/>
              <a:buNone/>
              <a:tabLst/>
              <a:defRPr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  <a:endParaRPr lang="nl-BE" noProof="0" dirty="0"/>
          </a:p>
        </p:txBody>
      </p:sp>
      <p:sp>
        <p:nvSpPr>
          <p:cNvPr id="2" name="Tijdelijke aanduiding voor inhoud 2">
            <a:extLst>
              <a:ext uri="{FF2B5EF4-FFF2-40B4-BE49-F238E27FC236}"/>
            </a:extLst>
          </p:cNvPr>
          <p:cNvSpPr>
            <a:spLocks noGrp="1"/>
          </p:cNvSpPr>
          <p:nvPr>
            <p:ph idx="12"/>
          </p:nvPr>
        </p:nvSpPr>
        <p:spPr>
          <a:xfrm>
            <a:off x="6316663" y="1472665"/>
            <a:ext cx="5400000" cy="4234289"/>
          </a:xfrm>
        </p:spPr>
        <p:txBody>
          <a:bodyPr lIns="0" tIns="0" rIns="0" bIns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dianumm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69DE-5DBE-4638-86E2-25EE65A049CF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721475"/>
            <a:ext cx="12192000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722076"/>
          </a:xfrm>
          <a:solidFill>
            <a:schemeClr val="bg1">
              <a:lumMod val="8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amenwerkings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6">
            <a:extLst>
              <a:ext uri="{FF2B5EF4-FFF2-40B4-BE49-F238E27FC236}"/>
            </a:extLst>
          </p:cNvPr>
          <p:cNvSpPr/>
          <p:nvPr userDrawn="1"/>
        </p:nvSpPr>
        <p:spPr>
          <a:xfrm>
            <a:off x="3416300" y="1525588"/>
            <a:ext cx="2481263" cy="2879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2" name="Rechthoek 36">
            <a:extLst>
              <a:ext uri="{FF2B5EF4-FFF2-40B4-BE49-F238E27FC236}"/>
            </a:extLst>
          </p:cNvPr>
          <p:cNvSpPr/>
          <p:nvPr userDrawn="1"/>
        </p:nvSpPr>
        <p:spPr>
          <a:xfrm>
            <a:off x="6186488" y="1533525"/>
            <a:ext cx="2481262" cy="2879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3" name="Rechthoek 39">
            <a:extLst>
              <a:ext uri="{FF2B5EF4-FFF2-40B4-BE49-F238E27FC236}"/>
            </a:extLst>
          </p:cNvPr>
          <p:cNvSpPr/>
          <p:nvPr userDrawn="1"/>
        </p:nvSpPr>
        <p:spPr>
          <a:xfrm>
            <a:off x="8956675" y="1533525"/>
            <a:ext cx="2481263" cy="2879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4" name="Rechthoek 1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6721475"/>
            <a:ext cx="12192000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5" name="Rechthoek 12">
            <a:extLst>
              <a:ext uri="{FF2B5EF4-FFF2-40B4-BE49-F238E27FC236}"/>
            </a:extLst>
          </p:cNvPr>
          <p:cNvSpPr/>
          <p:nvPr userDrawn="1"/>
        </p:nvSpPr>
        <p:spPr>
          <a:xfrm>
            <a:off x="646113" y="1525588"/>
            <a:ext cx="2481262" cy="2879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17" name="Afbeelding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4663" y="5984875"/>
            <a:ext cx="13319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41" y="415926"/>
            <a:ext cx="11241997" cy="713159"/>
          </a:xfrm>
        </p:spPr>
        <p:txBody>
          <a:bodyPr>
            <a:normAutofit/>
          </a:bodyPr>
          <a:lstStyle>
            <a:lvl1pPr>
              <a:defRPr sz="4000" u="none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Klik om de stijl te bewerken</a:t>
            </a:r>
          </a:p>
        </p:txBody>
      </p:sp>
      <p:sp>
        <p:nvSpPr>
          <p:cNvPr id="16" name="Tijdelijke aanduiding voor afbeelding 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54533" y="1665081"/>
            <a:ext cx="2205845" cy="1389626"/>
          </a:xfrm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18" name="Tijdelijke aanduiding voor tekst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4533" y="3230735"/>
            <a:ext cx="2205845" cy="103755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6" name="Tijdelijke aanduiding voor afbeelding 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90" y="1665081"/>
            <a:ext cx="2205845" cy="1396584"/>
          </a:xfrm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38" name="Tijdelijke aanduiding voor tekst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24690" y="3237693"/>
            <a:ext cx="2205845" cy="103059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9" name="Tijdelijke aanduiding voor afbeelding 4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94847" y="1665081"/>
            <a:ext cx="2205845" cy="1396584"/>
          </a:xfrm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41" name="Tijdelijke aanduiding voor tekst 1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4847" y="3237693"/>
            <a:ext cx="2205845" cy="103059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afbeelding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4376" y="1665080"/>
            <a:ext cx="2205845" cy="1389626"/>
          </a:xfrm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 dirty="0"/>
          </a:p>
        </p:txBody>
      </p:sp>
      <p:sp>
        <p:nvSpPr>
          <p:cNvPr id="7" name="Tijdelijke aanduiding voor tekst 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4376" y="3230735"/>
            <a:ext cx="2205845" cy="1037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dianummer 1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60E41-48DE-468D-95D5-D38F98F83636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stijl te bewerken</a:t>
            </a:r>
            <a:endParaRPr lang="nl-BE" smtClean="0"/>
          </a:p>
        </p:txBody>
      </p:sp>
      <p:sp>
        <p:nvSpPr>
          <p:cNvPr id="3993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Eerste niveau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dia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0438" y="6076950"/>
            <a:ext cx="59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B32C61-9343-4D8D-9C7D-54C227F6A99A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SzPct val="6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6286500" y="5246688"/>
            <a:ext cx="5246688" cy="1123950"/>
          </a:xfrm>
        </p:spPr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Infovergadering</a:t>
            </a:r>
            <a:br>
              <a:rPr lang="nl-BE" smtClean="0">
                <a:latin typeface="Arial" charset="0"/>
                <a:cs typeface="Arial" charset="0"/>
              </a:rPr>
            </a:br>
            <a:r>
              <a:rPr lang="nl-BE" smtClean="0">
                <a:latin typeface="Arial" charset="0"/>
                <a:cs typeface="Arial" charset="0"/>
              </a:rPr>
              <a:t>Werken in Ketelstraat</a:t>
            </a:r>
          </a:p>
        </p:txBody>
      </p:sp>
      <p:pic>
        <p:nvPicPr>
          <p:cNvPr id="14338" name="Afbeelding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75" y="0"/>
            <a:ext cx="1571625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jdelijke aanduiding voor inhoud 1"/>
          <p:cNvSpPr>
            <a:spLocks noGrp="1"/>
          </p:cNvSpPr>
          <p:nvPr>
            <p:ph idx="1"/>
          </p:nvPr>
        </p:nvSpPr>
        <p:spPr>
          <a:xfrm>
            <a:off x="474663" y="1482725"/>
            <a:ext cx="11242675" cy="4224338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nl-BE" smtClean="0"/>
              <a:t>Verschillende </a:t>
            </a:r>
            <a:r>
              <a:rPr lang="nl-BE" b="1" smtClean="0"/>
              <a:t>richtlijnen</a:t>
            </a:r>
            <a:r>
              <a:rPr lang="nl-BE" smtClean="0"/>
              <a:t>:</a:t>
            </a:r>
          </a:p>
          <a:p>
            <a:pPr marL="800100" lvl="1" indent="-342900">
              <a:buFont typeface="Arial" charset="0"/>
              <a:buChar char="•"/>
            </a:pPr>
            <a:r>
              <a:rPr lang="nl-BE" smtClean="0"/>
              <a:t>Europese richtlijn om afvalwater te zuiveren</a:t>
            </a:r>
          </a:p>
          <a:p>
            <a:pPr marL="800100" lvl="1" indent="-342900">
              <a:buFont typeface="Arial" charset="0"/>
              <a:buChar char="•"/>
            </a:pPr>
            <a:r>
              <a:rPr lang="nl-BE" smtClean="0"/>
              <a:t>Vlaamse richtlijn om regenwater gescheiden van dat afvalwater af te voeren</a:t>
            </a:r>
            <a:br>
              <a:rPr lang="nl-BE" smtClean="0"/>
            </a:br>
            <a:endParaRPr lang="nl-BE" smtClean="0"/>
          </a:p>
          <a:p>
            <a:pPr marL="342900" indent="-342900">
              <a:buFont typeface="Arial" charset="0"/>
              <a:buChar char="•"/>
            </a:pPr>
            <a:r>
              <a:rPr lang="nl-BE" smtClean="0"/>
              <a:t>Door </a:t>
            </a:r>
            <a:r>
              <a:rPr lang="nl-BE" b="1" smtClean="0"/>
              <a:t>gescheiden riolering</a:t>
            </a:r>
            <a:r>
              <a:rPr lang="nl-BE" smtClean="0"/>
              <a:t> aan te leggen:</a:t>
            </a:r>
          </a:p>
          <a:p>
            <a:pPr marL="800100" lvl="1" indent="-342900">
              <a:buFont typeface="Arial" charset="0"/>
              <a:buChar char="•"/>
            </a:pPr>
            <a:r>
              <a:rPr lang="nl-BE" smtClean="0"/>
              <a:t>Gaan we wateroverlast tegen;</a:t>
            </a:r>
          </a:p>
          <a:p>
            <a:pPr marL="800100" lvl="1" indent="-342900">
              <a:buFont typeface="Arial" charset="0"/>
              <a:buChar char="•"/>
            </a:pPr>
            <a:r>
              <a:rPr lang="nl-BE" smtClean="0"/>
              <a:t>Komt er geen afvalwater via overstort in de beken terecht;</a:t>
            </a:r>
          </a:p>
          <a:p>
            <a:pPr marL="800100" lvl="1" indent="-342900">
              <a:buFont typeface="Arial" charset="0"/>
              <a:buChar char="•"/>
            </a:pPr>
            <a:r>
              <a:rPr lang="nl-BE" smtClean="0"/>
              <a:t>Kan regenwater in de grond infiltreren;</a:t>
            </a:r>
          </a:p>
          <a:p>
            <a:pPr marL="800100" lvl="1" indent="-342900">
              <a:buFont typeface="Arial" charset="0"/>
              <a:buChar char="•"/>
            </a:pPr>
            <a:r>
              <a:rPr lang="nl-BE" smtClean="0"/>
              <a:t>Kan het zuiveringsproces in het waterzuiveringsstation beter uitgevoerd worden.</a:t>
            </a:r>
            <a:endParaRPr lang="nl-NL" smtClean="0"/>
          </a:p>
        </p:txBody>
      </p:sp>
      <p:sp>
        <p:nvSpPr>
          <p:cNvPr id="23554" name="Titel 2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12788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De riolering in detail</a:t>
            </a:r>
          </a:p>
        </p:txBody>
      </p:sp>
      <p:sp>
        <p:nvSpPr>
          <p:cNvPr id="23555" name="Tijdelijke aanduiding voor dianumm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EE48C2-40B2-49F0-A2FE-D395E1379E70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l-BE">
              <a:cs typeface="Arial" charset="0"/>
            </a:endParaRPr>
          </a:p>
        </p:txBody>
      </p:sp>
      <p:pic>
        <p:nvPicPr>
          <p:cNvPr id="23556" name="Afbeelding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7675" y="-84138"/>
            <a:ext cx="1584325" cy="10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jdelijke aanduiding voor inhoud 1"/>
          <p:cNvSpPr>
            <a:spLocks noGrp="1"/>
          </p:cNvSpPr>
          <p:nvPr>
            <p:ph idx="1"/>
          </p:nvPr>
        </p:nvSpPr>
        <p:spPr>
          <a:xfrm>
            <a:off x="474663" y="1482725"/>
            <a:ext cx="11242675" cy="4224338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nl-BE" smtClean="0"/>
              <a:t>Fluvius en de gemeente Lummen doen het volgende tijdens rioleringswerken:</a:t>
            </a:r>
            <a:br>
              <a:rPr lang="nl-BE" smtClean="0"/>
            </a:br>
            <a:endParaRPr lang="nl-BE" smtClean="0"/>
          </a:p>
          <a:p>
            <a:pPr marL="800100" lvl="1" indent="-342900">
              <a:buFont typeface="Arial" charset="0"/>
              <a:buChar char="•"/>
            </a:pPr>
            <a:r>
              <a:rPr lang="nl-BE" smtClean="0"/>
              <a:t>U krijgt een vrijstelling van (her)aansluitingsvergoeding tijdens project voor </a:t>
            </a:r>
            <a:br>
              <a:rPr lang="nl-BE" smtClean="0"/>
            </a:br>
            <a:r>
              <a:rPr lang="nl-BE" smtClean="0"/>
              <a:t>1 regenwater- en 1 vuilwateraansluiting.</a:t>
            </a:r>
            <a:br>
              <a:rPr lang="nl-BE" smtClean="0"/>
            </a:br>
            <a:endParaRPr lang="nl-BE" smtClean="0"/>
          </a:p>
          <a:p>
            <a:pPr marL="800100" lvl="1" indent="-342900">
              <a:buFont typeface="Arial" charset="0"/>
              <a:buChar char="•"/>
            </a:pPr>
            <a:r>
              <a:rPr lang="nl-BE" smtClean="0"/>
              <a:t>U krijgt afkoppelingsadvies van de afkoppelingsdeskundige.</a:t>
            </a:r>
            <a:br>
              <a:rPr lang="nl-BE" smtClean="0"/>
            </a:br>
            <a:endParaRPr lang="nl-BE" smtClean="0"/>
          </a:p>
          <a:p>
            <a:pPr marL="800100" lvl="1" indent="-342900">
              <a:buFont typeface="Arial" charset="0"/>
              <a:buChar char="•"/>
            </a:pPr>
            <a:r>
              <a:rPr lang="nl-BE" smtClean="0"/>
              <a:t>U ontvangt een premie van €500 na positieve keuring.</a:t>
            </a:r>
          </a:p>
        </p:txBody>
      </p:sp>
      <p:sp>
        <p:nvSpPr>
          <p:cNvPr id="24578" name="Titel 2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12788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De riolering in detail</a:t>
            </a:r>
          </a:p>
        </p:txBody>
      </p:sp>
      <p:sp>
        <p:nvSpPr>
          <p:cNvPr id="24579" name="Tijdelijke aanduiding voor dianumm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1A715F-1950-406B-A069-1B7A563326E7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nl-BE">
              <a:cs typeface="Arial" charset="0"/>
            </a:endParaRPr>
          </a:p>
        </p:txBody>
      </p:sp>
      <p:pic>
        <p:nvPicPr>
          <p:cNvPr id="24580" name="Afbeelding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7675" y="0"/>
            <a:ext cx="1584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4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09613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De riolering in detail</a:t>
            </a:r>
          </a:p>
        </p:txBody>
      </p:sp>
      <p:sp>
        <p:nvSpPr>
          <p:cNvPr id="25602" name="Tijdelijke aanduiding voor afbeelding 5"/>
          <p:cNvSpPr>
            <a:spLocks noGrp="1"/>
          </p:cNvSpPr>
          <p:nvPr>
            <p:ph type="pic" sz="quarter" idx="11"/>
          </p:nvPr>
        </p:nvSpPr>
        <p:spPr>
          <a:xfrm>
            <a:off x="474663" y="1473200"/>
            <a:ext cx="5400675" cy="4233863"/>
          </a:xfrm>
          <a:solidFill>
            <a:schemeClr val="bg2">
              <a:alpha val="99606"/>
            </a:schemeClr>
          </a:solidFill>
        </p:spPr>
      </p:sp>
      <p:sp>
        <p:nvSpPr>
          <p:cNvPr id="25603" name="Tijdelijke aanduiding voor inhoud 6"/>
          <p:cNvSpPr>
            <a:spLocks noGrp="1"/>
          </p:cNvSpPr>
          <p:nvPr>
            <p:ph idx="12"/>
          </p:nvPr>
        </p:nvSpPr>
        <p:spPr>
          <a:xfrm>
            <a:off x="6316663" y="1125538"/>
            <a:ext cx="5400675" cy="4235450"/>
          </a:xfrm>
        </p:spPr>
        <p:txBody>
          <a:bodyPr/>
          <a:lstStyle/>
          <a:p>
            <a:r>
              <a:rPr lang="nl-BE" smtClean="0"/>
              <a:t>Iedere wijziging in het ontwerp of de locatie van de putjes moet u altijd melden aan de afkoppelingsdeskundige van Fluvius of aan de aannemer.</a:t>
            </a:r>
          </a:p>
          <a:p>
            <a:pPr lvl="1"/>
            <a:r>
              <a:rPr lang="nl-BE" sz="1200" i="1" smtClean="0"/>
              <a:t>Dit geldt enkel voor woningen met een bouwvergunning van vóór 1 februari 2005.</a:t>
            </a:r>
            <a:endParaRPr lang="nl-NL" sz="1200" i="1" smtClean="0"/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AD2848-BE46-4A02-8FD8-DFF181018F9D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nl-BE">
              <a:cs typeface="Arial" charset="0"/>
            </a:endParaRPr>
          </a:p>
        </p:txBody>
      </p:sp>
      <p:pic>
        <p:nvPicPr>
          <p:cNvPr id="8" name="Afbeelding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225" y="2720975"/>
            <a:ext cx="4587875" cy="345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6" name="Afbeelding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7675" y="-7938"/>
            <a:ext cx="1584325" cy="10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Afbeelding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3" y="1125538"/>
            <a:ext cx="60229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09613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De riolering in detail</a:t>
            </a:r>
          </a:p>
        </p:txBody>
      </p:sp>
      <p:sp>
        <p:nvSpPr>
          <p:cNvPr id="26626" name="Tijdelijke aanduiding voor inhoud 3"/>
          <p:cNvSpPr>
            <a:spLocks noGrp="1"/>
          </p:cNvSpPr>
          <p:nvPr>
            <p:ph idx="12"/>
          </p:nvPr>
        </p:nvSpPr>
        <p:spPr>
          <a:xfrm>
            <a:off x="5284788" y="1541463"/>
            <a:ext cx="6432550" cy="4165600"/>
          </a:xfrm>
        </p:spPr>
        <p:txBody>
          <a:bodyPr/>
          <a:lstStyle/>
          <a:p>
            <a:r>
              <a:rPr lang="nl-BE" smtClean="0"/>
              <a:t>Aansluiting op de riolering bestaat uit 2 putjes:</a:t>
            </a:r>
          </a:p>
          <a:p>
            <a:pPr lvl="1"/>
            <a:r>
              <a:rPr lang="nl-NL" altLang="nl-BE" smtClean="0"/>
              <a:t>1 aansluiting voor regenwater</a:t>
            </a:r>
          </a:p>
          <a:p>
            <a:pPr lvl="1"/>
            <a:r>
              <a:rPr lang="nl-BE" altLang="nl-BE" smtClean="0"/>
              <a:t>1 aansluiting voor vuilwater</a:t>
            </a:r>
          </a:p>
          <a:p>
            <a:r>
              <a:rPr lang="nl-BE" altLang="nl-BE" smtClean="0"/>
              <a:t>Deze putjes worden op privé-eigendom geplaatst, op maximum 1,3 meter diepte (geen kelderaansluitingen)</a:t>
            </a:r>
            <a:endParaRPr lang="nl-NL" altLang="nl-BE" smtClean="0"/>
          </a:p>
        </p:txBody>
      </p:sp>
      <p:sp>
        <p:nvSpPr>
          <p:cNvPr id="26627" name="Tijdelijke aanduiding voor dianumm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93CFA6-88C2-4608-B42C-4C3CC7F9B3E0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nl-BE">
              <a:cs typeface="Arial" charset="0"/>
            </a:endParaRPr>
          </a:p>
        </p:txBody>
      </p:sp>
      <p:pic>
        <p:nvPicPr>
          <p:cNvPr id="26628" name="Picture 4" descr="SDC10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1473200"/>
            <a:ext cx="4389437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Afbeelding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7675" y="0"/>
            <a:ext cx="1584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Afbeelding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4788" y="3251200"/>
            <a:ext cx="3162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/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-404"/>
          <a:stretch/>
        </p:blipFill>
        <p:spPr>
          <a:xfrm>
            <a:off x="1658938" y="1065213"/>
            <a:ext cx="8874125" cy="5184775"/>
          </a:xfrm>
        </p:spPr>
      </p:pic>
      <p:pic>
        <p:nvPicPr>
          <p:cNvPr id="27650" name="Afbeelding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7675" y="0"/>
            <a:ext cx="1584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inhoud 14"/>
          <p:cNvSpPr>
            <a:spLocks noGrp="1"/>
          </p:cNvSpPr>
          <p:nvPr>
            <p:ph idx="12"/>
          </p:nvPr>
        </p:nvSpPr>
        <p:spPr>
          <a:xfrm>
            <a:off x="474663" y="1473200"/>
            <a:ext cx="10506075" cy="339725"/>
          </a:xfrm>
        </p:spPr>
        <p:txBody>
          <a:bodyPr/>
          <a:lstStyle/>
          <a:p>
            <a:r>
              <a:rPr lang="nl-BE" smtClean="0"/>
              <a:t>Bij een positieve keuring ontvangt u een premie van €500.</a:t>
            </a:r>
            <a:endParaRPr lang="nl-BE" sz="1800" smtClean="0"/>
          </a:p>
        </p:txBody>
      </p:sp>
      <p:sp>
        <p:nvSpPr>
          <p:cNvPr id="28674" name="Titel 12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09613"/>
          </a:xfrm>
        </p:spPr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De riolering in detail</a:t>
            </a:r>
          </a:p>
        </p:txBody>
      </p:sp>
      <p:sp>
        <p:nvSpPr>
          <p:cNvPr id="28675" name="Tijdelijke aanduiding voor dianummer 1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5D8BBC-8831-4187-98FC-76E72209BAA7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nl-BE">
              <a:cs typeface="Arial" charset="0"/>
            </a:endParaRPr>
          </a:p>
        </p:txBody>
      </p:sp>
      <p:pic>
        <p:nvPicPr>
          <p:cNvPr id="28676" name="Tijdelijke aanduiding voor inhoud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" y="1819275"/>
            <a:ext cx="3224213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Afbeelding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8263" y="1812925"/>
            <a:ext cx="28924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Afbeelding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07675" y="0"/>
            <a:ext cx="1584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jdelijke aanduiding voor inhoud 14"/>
          <p:cNvSpPr>
            <a:spLocks noGrp="1"/>
          </p:cNvSpPr>
          <p:nvPr>
            <p:ph idx="12"/>
          </p:nvPr>
        </p:nvSpPr>
        <p:spPr>
          <a:xfrm>
            <a:off x="474663" y="1473200"/>
            <a:ext cx="10783887" cy="7096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l-BE" smtClean="0"/>
              <a:t>Website van Vlario &gt; Keurders actief in uw regio</a:t>
            </a:r>
          </a:p>
          <a:p>
            <a:pPr marL="0" indent="0">
              <a:buFont typeface="Arial" charset="0"/>
              <a:buNone/>
            </a:pPr>
            <a:r>
              <a:rPr lang="nl-BE" smtClean="0"/>
              <a:t>Website van AquaFlanders &gt; Ik zoek een keurder voor mijn installatie</a:t>
            </a:r>
            <a:endParaRPr lang="nl-BE" sz="1800" smtClean="0"/>
          </a:p>
        </p:txBody>
      </p:sp>
      <p:sp>
        <p:nvSpPr>
          <p:cNvPr id="29698" name="Titel 12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09613"/>
          </a:xfrm>
        </p:spPr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De riolering in detail</a:t>
            </a:r>
          </a:p>
        </p:txBody>
      </p:sp>
      <p:sp>
        <p:nvSpPr>
          <p:cNvPr id="29699" name="Tijdelijke aanduiding voor dianummer 1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29C45A-C91B-47CB-90D6-323F0D7FB310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nl-BE">
              <a:cs typeface="Arial" charset="0"/>
            </a:endParaRPr>
          </a:p>
        </p:txBody>
      </p:sp>
      <p:pic>
        <p:nvPicPr>
          <p:cNvPr id="29700" name="Tijdelijke aanduiding voor inhoud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2138363"/>
            <a:ext cx="6065837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Tijdelijke aanduiding voor inhoud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138363"/>
            <a:ext cx="45831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Afbeelding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07675" y="0"/>
            <a:ext cx="1584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jdelijke aanduiding voor inhoud 14"/>
          <p:cNvSpPr>
            <a:spLocks noGrp="1"/>
          </p:cNvSpPr>
          <p:nvPr>
            <p:ph idx="12"/>
          </p:nvPr>
        </p:nvSpPr>
        <p:spPr>
          <a:xfrm>
            <a:off x="474663" y="1473200"/>
            <a:ext cx="5400675" cy="4233863"/>
          </a:xfrm>
        </p:spPr>
        <p:txBody>
          <a:bodyPr/>
          <a:lstStyle/>
          <a:p>
            <a:r>
              <a:rPr lang="nl-BE" smtClean="0"/>
              <a:t>U kan ook extra premies ontvangen:</a:t>
            </a:r>
          </a:p>
          <a:p>
            <a:pPr lvl="1"/>
            <a:r>
              <a:rPr lang="nl-BE" smtClean="0"/>
              <a:t>Als u een hemelwaterput en een pomp plaatst (waarop minstens het toilet en het afwasmachine zijn aangesloten), kan u een premie van €250 ontvangen.</a:t>
            </a:r>
          </a:p>
          <a:p>
            <a:pPr lvl="2"/>
            <a:r>
              <a:rPr lang="nl-BE" smtClean="0"/>
              <a:t>Dit is enkel van toepassing op woningen die gebouwd zijn voor 7 september 1999.</a:t>
            </a:r>
          </a:p>
          <a:p>
            <a:pPr lvl="1"/>
            <a:r>
              <a:rPr lang="nl-BE" smtClean="0"/>
              <a:t>Als u een infiltratievoorziening plaatst, kan u een premie van €250 ontvangen.</a:t>
            </a:r>
          </a:p>
          <a:p>
            <a:pPr lvl="2"/>
            <a:r>
              <a:rPr lang="nl-BE" smtClean="0"/>
              <a:t>Dit is enkel van toepassing op woningen die gebouwd zijn voor 1 februari 2005.</a:t>
            </a:r>
            <a:endParaRPr lang="nl-BE" sz="1600" smtClean="0"/>
          </a:p>
          <a:p>
            <a:r>
              <a:rPr lang="nl-BE" sz="2400" smtClean="0"/>
              <a:t>Meer weten? Website van Fluvius</a:t>
            </a:r>
          </a:p>
        </p:txBody>
      </p:sp>
      <p:sp>
        <p:nvSpPr>
          <p:cNvPr id="30722" name="Titel 12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09613"/>
          </a:xfrm>
        </p:spPr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De riolering in detail</a:t>
            </a:r>
          </a:p>
        </p:txBody>
      </p:sp>
      <p:sp>
        <p:nvSpPr>
          <p:cNvPr id="30723" name="Tijdelijke aanduiding voor dianummer 1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3F7BD7-C0D1-42F1-B686-AC1354D12C53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l-BE">
              <a:cs typeface="Arial" charset="0"/>
            </a:endParaRPr>
          </a:p>
        </p:txBody>
      </p:sp>
      <p:pic>
        <p:nvPicPr>
          <p:cNvPr id="3" name="Afbeelding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663" y="1763713"/>
            <a:ext cx="5400675" cy="307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5" name="Afbeelding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07675" y="0"/>
            <a:ext cx="1584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inhoud 14">
            <a:extLst>
              <a:ext uri="{FF2B5EF4-FFF2-40B4-BE49-F238E27FC236}"/>
            </a:extLst>
          </p:cNvPr>
          <p:cNvSpPr>
            <a:spLocks noGrp="1"/>
          </p:cNvSpPr>
          <p:nvPr>
            <p:ph idx="12"/>
          </p:nvPr>
        </p:nvSpPr>
        <p:spPr>
          <a:xfrm>
            <a:off x="474663" y="1308100"/>
            <a:ext cx="9642475" cy="4398963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Vochtige doekjes =&gt; verstopt de riolen/ pompen = afval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“Afval” hoort niet thuis in de riolering (verfresten, olie en vetten,…)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Kelders dienen voldoende waterdicht te zijn tegen de van nature hoogste grondwaterstand !!!!!!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Het is dan ook belangrijk om de waterdichting van uw kelder op voorhand te inspecteren en indien nodig in orde te brengen !!!!!!!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Kosten om drainage droog te pompen rond een kelder zijn meer dan 350€/jaar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Wat indien er niet wordt afgekoppeld? =&gt; milieuovertreding (</a:t>
            </a:r>
            <a:r>
              <a:rPr lang="nl-NL" dirty="0" err="1"/>
              <a:t>Vlarem</a:t>
            </a:r>
            <a:r>
              <a:rPr lang="nl-NL" dirty="0"/>
              <a:t> II)!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Mogelijke gevolgen =&gt; vervuiling regenwaterstelsel + wateroverlast op vuilwaterstelsel Iedereen afkoppelen!</a:t>
            </a:r>
          </a:p>
        </p:txBody>
      </p:sp>
      <p:sp>
        <p:nvSpPr>
          <p:cNvPr id="31746" name="Titel 12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09613"/>
          </a:xfrm>
        </p:spPr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De riolering in detail</a:t>
            </a:r>
          </a:p>
        </p:txBody>
      </p:sp>
      <p:sp>
        <p:nvSpPr>
          <p:cNvPr id="31747" name="Tijdelijke aanduiding voor dianummer 1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7EA153-15D4-4805-A228-C410BC048B09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l-BE">
              <a:cs typeface="Arial" charset="0"/>
            </a:endParaRPr>
          </a:p>
        </p:txBody>
      </p:sp>
      <p:pic>
        <p:nvPicPr>
          <p:cNvPr id="31748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7675" y="0"/>
            <a:ext cx="1584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1482725"/>
            <a:ext cx="11242675" cy="4224338"/>
          </a:xfrm>
        </p:spPr>
        <p:txBody>
          <a:bodyPr rtlCol="0"/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dirty="0"/>
              <a:t>De bermen worden bouwrijp gemaakt.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dirty="0"/>
              <a:t>Het huidige wegdek wordt opgebroken.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dirty="0"/>
              <a:t>De riolering wordt aangelegd.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dirty="0"/>
              <a:t>Er wordt minderhindersteenslag aangelegd.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dirty="0"/>
              <a:t>Alle woningen worden aangesloten op de nieuwe leidingen.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dirty="0"/>
              <a:t>De definitieve fundering van de rijweg wordt aangelegd.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dirty="0"/>
              <a:t>De nieuwe weg wordt aangelegd.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nl-BE" dirty="0"/>
              <a:t>De opritten en de bermen worden afgewerkt.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dirty="0"/>
              <a:t>De nutsmaatschappijen werken doorlopend aan de nutsleidingen.</a:t>
            </a:r>
          </a:p>
        </p:txBody>
      </p:sp>
      <p:sp>
        <p:nvSpPr>
          <p:cNvPr id="32770" name="Titel 2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12788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De werken: stap voor stap</a:t>
            </a:r>
          </a:p>
        </p:txBody>
      </p:sp>
      <p:sp>
        <p:nvSpPr>
          <p:cNvPr id="32771" name="Tijdelijke aanduiding voor dianumm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F24853-33C1-4D4F-AFCF-0323B448FC4D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nl-BE">
              <a:cs typeface="Arial" charset="0"/>
            </a:endParaRPr>
          </a:p>
        </p:txBody>
      </p:sp>
      <p:pic>
        <p:nvPicPr>
          <p:cNvPr id="32772" name="Afbeelding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7838" y="7938"/>
            <a:ext cx="1554162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inhoud 4"/>
          <p:cNvSpPr>
            <a:spLocks noGrp="1"/>
          </p:cNvSpPr>
          <p:nvPr>
            <p:ph idx="1"/>
          </p:nvPr>
        </p:nvSpPr>
        <p:spPr>
          <a:xfrm>
            <a:off x="474663" y="1482725"/>
            <a:ext cx="11242675" cy="4224338"/>
          </a:xfrm>
        </p:spPr>
        <p:txBody>
          <a:bodyPr/>
          <a:lstStyle/>
          <a:p>
            <a:r>
              <a:rPr lang="nl-BE" smtClean="0"/>
              <a:t>Inleiding</a:t>
            </a:r>
          </a:p>
          <a:p>
            <a:r>
              <a:rPr lang="nl-BE" smtClean="0"/>
              <a:t>Wie is wie?</a:t>
            </a:r>
          </a:p>
          <a:p>
            <a:r>
              <a:rPr lang="nl-BE" smtClean="0"/>
              <a:t>Het project</a:t>
            </a:r>
          </a:p>
          <a:p>
            <a:pPr lvl="1"/>
            <a:r>
              <a:rPr lang="nl-BE" smtClean="0"/>
              <a:t>Het wegontwerp in detail</a:t>
            </a:r>
          </a:p>
          <a:p>
            <a:pPr lvl="1"/>
            <a:r>
              <a:rPr lang="nl-BE" smtClean="0"/>
              <a:t>De riolering in detail</a:t>
            </a:r>
          </a:p>
          <a:p>
            <a:pPr lvl="1"/>
            <a:r>
              <a:rPr lang="nl-BE" smtClean="0"/>
              <a:t>De werken: stap voor stap</a:t>
            </a:r>
          </a:p>
          <a:p>
            <a:r>
              <a:rPr lang="nl-BE" smtClean="0"/>
              <a:t>Fasering en timing</a:t>
            </a:r>
          </a:p>
          <a:p>
            <a:r>
              <a:rPr lang="nl-BE" smtClean="0"/>
              <a:t>Hinder en omleidingen</a:t>
            </a:r>
          </a:p>
          <a:p>
            <a:r>
              <a:rPr lang="nl-BE" smtClean="0"/>
              <a:t>Vragen?</a:t>
            </a:r>
          </a:p>
        </p:txBody>
      </p:sp>
      <p:sp>
        <p:nvSpPr>
          <p:cNvPr id="15362" name="Titel 3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12788"/>
          </a:xfrm>
        </p:spPr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Inhoudstafel</a:t>
            </a:r>
          </a:p>
        </p:txBody>
      </p:sp>
      <p:sp>
        <p:nvSpPr>
          <p:cNvPr id="15363" name="Tijdelijke aanduiding voor dianumm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87279B-E3C2-48C2-8C6C-71A693DE2DB0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BE">
              <a:cs typeface="Arial" charset="0"/>
            </a:endParaRPr>
          </a:p>
        </p:txBody>
      </p:sp>
      <p:pic>
        <p:nvPicPr>
          <p:cNvPr id="15364" name="Afbeelding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8788" y="0"/>
            <a:ext cx="15732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1482725"/>
            <a:ext cx="11242675" cy="4224338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/>
              <a:t>Om de hinder voor de omgeving te beperken, worden de werken in</a:t>
            </a:r>
            <a:br>
              <a:rPr lang="nl-NL" dirty="0"/>
            </a:br>
            <a:r>
              <a:rPr lang="nl-NL" b="1" dirty="0"/>
              <a:t>verschillende fases </a:t>
            </a:r>
            <a:r>
              <a:rPr lang="nl-NL" dirty="0"/>
              <a:t>uitgevoerd.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Fase 1: </a:t>
            </a:r>
            <a:r>
              <a:rPr lang="nl-BE" dirty="0"/>
              <a:t>Voorbereidende werken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Deze werken vinden plaats in maart 2023.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Fase 2: Werken van nutsmaatschappijen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De nutsmaatschappijen werken van maart tot eind juni 2023 aan de nutsleidingen.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In december 2023 worden de laatste nutswerken afgerond.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Fase 3: Rioleringswerken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Van midden juni tot midden september 2023 wordt er aan de riolering gewerkt.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Fase 4: Wegenwerken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Van september 2023 tot eind februari 2024 wordt de weg opnieuw aangelegd.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sp>
        <p:nvSpPr>
          <p:cNvPr id="33794" name="Titel 2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12788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Fasering en timing</a:t>
            </a:r>
          </a:p>
        </p:txBody>
      </p:sp>
      <p:sp>
        <p:nvSpPr>
          <p:cNvPr id="33795" name="Tijdelijke aanduiding voor dianumm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D5661A-C11D-48B4-BE19-B43039974285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nl-BE">
              <a:cs typeface="Arial" charset="0"/>
            </a:endParaRPr>
          </a:p>
        </p:txBody>
      </p:sp>
      <p:pic>
        <p:nvPicPr>
          <p:cNvPr id="33796" name="Afbeelding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1013" y="0"/>
            <a:ext cx="15541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1009" b="11009"/>
          <a:stretch>
            <a:fillRect/>
          </a:stretch>
        </p:blipFill>
        <p:spPr>
          <a:xfrm>
            <a:off x="214313" y="892175"/>
            <a:ext cx="10058400" cy="5545138"/>
          </a:xfrm>
        </p:spPr>
      </p:pic>
      <p:sp>
        <p:nvSpPr>
          <p:cNvPr id="34818" name="Titel 2"/>
          <p:cNvSpPr txBox="1">
            <a:spLocks/>
          </p:cNvSpPr>
          <p:nvPr/>
        </p:nvSpPr>
        <p:spPr bwMode="auto">
          <a:xfrm>
            <a:off x="623888" y="85725"/>
            <a:ext cx="112410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4000" b="1"/>
              <a:t>Hinder en omleidingen</a:t>
            </a:r>
          </a:p>
        </p:txBody>
      </p:sp>
      <p:pic>
        <p:nvPicPr>
          <p:cNvPr id="34819" name="Afbeelding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7838" y="0"/>
            <a:ext cx="15541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1482725"/>
            <a:ext cx="11242675" cy="4224338"/>
          </a:xfrm>
        </p:spPr>
        <p:txBody>
          <a:bodyPr rtlCol="0"/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sz="2400" dirty="0"/>
              <a:t>De aannemer houdt bewoners altijd op de hoogte met bewonersbrieven.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Bewonersbrief over de aansluitingen van nutsleidingen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Informatie over planning van de werken, afvalinzameling …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U kan de werfleider op de werfkeet (Vandermarckestraat) aanspreken als u vragen hebt.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BE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sz="2400" dirty="0"/>
              <a:t>Wat kan u zelf doen?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Zijn er werken nodig voor de afkoppeling van rioleringswater? </a:t>
            </a:r>
          </a:p>
          <a:p>
            <a:pPr marL="125730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Maak de zone vrij waar er gegraven moet worden.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Verwacht u leveringen of gaat u verhuizen? </a:t>
            </a:r>
          </a:p>
          <a:p>
            <a:pPr marL="1257300" lvl="2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Meld dit aan de aannemer. Wij houden hier rekening mee.</a:t>
            </a:r>
            <a:endParaRPr lang="nl-NL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BE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/>
          </a:p>
        </p:txBody>
      </p:sp>
      <p:sp>
        <p:nvSpPr>
          <p:cNvPr id="35842" name="Titel 2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12788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Hinder en omleidingen</a:t>
            </a:r>
          </a:p>
        </p:txBody>
      </p:sp>
      <p:sp>
        <p:nvSpPr>
          <p:cNvPr id="35843" name="Tijdelijke aanduiding voor dianumm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3A07C9-EBFA-48C6-B516-A7509C166FD1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nl-BE">
              <a:cs typeface="Arial" charset="0"/>
            </a:endParaRPr>
          </a:p>
        </p:txBody>
      </p:sp>
      <p:pic>
        <p:nvPicPr>
          <p:cNvPr id="35844" name="Afbeelding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1013" y="0"/>
            <a:ext cx="15541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1482725"/>
            <a:ext cx="11242675" cy="4224338"/>
          </a:xfrm>
        </p:spPr>
        <p:txBody>
          <a:bodyPr rtlCol="0"/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sz="2400" dirty="0"/>
              <a:t>Komt u in de buurt van de werf? Volg </a:t>
            </a:r>
            <a:r>
              <a:rPr lang="nl-BE" sz="2400" b="1" dirty="0"/>
              <a:t>deze richtlijnen</a:t>
            </a:r>
            <a:r>
              <a:rPr lang="nl-BE" sz="2400" dirty="0"/>
              <a:t>: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Respecteer de werfsignalisatie, de afsluitingen en de verkeersregels.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Betreed de werf enkel indien het echt niet anders kan.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Moet u de werf toch betreden? Kijk dan extra uit voor mogelijke obstakels, putten en voertuigen.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Maak, voor je de werf oversteekt, altijd oogcontact met de vrachtwagenchauffeur of kraanbestuurder. Alleen zo bent u zeker dat hij of zij u gezien heeft. Met een fluohesje bent u extra zichtbaar.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Zorg dat u op de werf alles ziet en hoort. Uw gsm en koptelefoon bergt u dus best even op.</a:t>
            </a:r>
          </a:p>
          <a:p>
            <a:pPr marL="8001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Blijf aandachtig voor uw eigen veiligheid en die van uw kinderen, andere bewoners of voorbijgangers.</a:t>
            </a:r>
          </a:p>
          <a:p>
            <a:pPr lvl="1" fontAlgn="auto">
              <a:spcAft>
                <a:spcPts val="0"/>
              </a:spcAft>
              <a:defRPr/>
            </a:pPr>
            <a:endParaRPr lang="nl-BE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sp>
        <p:nvSpPr>
          <p:cNvPr id="37890" name="Titel 2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12788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Hinder en omleidingen</a:t>
            </a:r>
          </a:p>
        </p:txBody>
      </p:sp>
      <p:sp>
        <p:nvSpPr>
          <p:cNvPr id="37891" name="Tijdelijke aanduiding voor dianumm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BA8E3C-A2E7-414A-BFD7-EEA189A0C246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nl-BE">
              <a:cs typeface="Arial" charset="0"/>
            </a:endParaRPr>
          </a:p>
        </p:txBody>
      </p:sp>
      <p:pic>
        <p:nvPicPr>
          <p:cNvPr id="37892" name="Afbeelding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7838" y="0"/>
            <a:ext cx="15541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6510338" y="363538"/>
          <a:ext cx="4295775" cy="607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7557840" imgH="10695960" progId="AcroExch.Document.DC">
                  <p:embed/>
                </p:oleObj>
              </mc:Choice>
              <mc:Fallback>
                <p:oleObj name="Acrobat Document" r:id="rId3" imgW="7557840" imgH="10695960" progId="AcroExch.Document.DC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363538"/>
                        <a:ext cx="4295775" cy="607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ijdelijke aanduiding voor inhoud 6"/>
          <p:cNvSpPr>
            <a:spLocks noGrp="1"/>
          </p:cNvSpPr>
          <p:nvPr>
            <p:ph idx="12"/>
          </p:nvPr>
        </p:nvSpPr>
        <p:spPr>
          <a:xfrm>
            <a:off x="474663" y="1473200"/>
            <a:ext cx="5400675" cy="4233863"/>
          </a:xfrm>
        </p:spPr>
        <p:txBody>
          <a:bodyPr/>
          <a:lstStyle/>
          <a:p>
            <a:r>
              <a:rPr lang="nl-BE" sz="2400" smtClean="0"/>
              <a:t>Met een formulier van APK Group geeft u technische details aan de aannemer door.</a:t>
            </a:r>
          </a:p>
          <a:p>
            <a:pPr lvl="1"/>
            <a:r>
              <a:rPr lang="nl-BE" smtClean="0"/>
              <a:t>De aannemer kan op die manier sneller en efficiënter te werk gaan.</a:t>
            </a:r>
            <a:endParaRPr lang="nl-NL" smtClean="0">
              <a:solidFill>
                <a:srgbClr val="4A4A4A"/>
              </a:solidFill>
            </a:endParaRPr>
          </a:p>
          <a:p>
            <a:endParaRPr lang="nl-NL" smtClean="0">
              <a:solidFill>
                <a:srgbClr val="4A4A4A"/>
              </a:solidFill>
              <a:latin typeface="Source Sans Pro"/>
            </a:endParaRPr>
          </a:p>
          <a:p>
            <a:endParaRPr lang="nl-NL" smtClean="0">
              <a:solidFill>
                <a:srgbClr val="4A4A4A"/>
              </a:solidFill>
              <a:latin typeface="Source Sans Pro"/>
            </a:endParaRPr>
          </a:p>
          <a:p>
            <a:pPr lvl="1"/>
            <a:endParaRPr lang="nl-BE" smtClean="0"/>
          </a:p>
          <a:p>
            <a:pPr lvl="1"/>
            <a:endParaRPr lang="nl-BE" smtClean="0"/>
          </a:p>
          <a:p>
            <a:endParaRPr lang="nl-NL" smtClean="0"/>
          </a:p>
        </p:txBody>
      </p:sp>
      <p:sp>
        <p:nvSpPr>
          <p:cNvPr id="1037" name="Titel 4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09613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Hinder en omleidingen</a:t>
            </a:r>
          </a:p>
        </p:txBody>
      </p:sp>
      <p:sp>
        <p:nvSpPr>
          <p:cNvPr id="1038" name="Tijdelijke aanduiding voor dianummer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FE78A9-BDF4-44B2-BC5F-68EF59239D08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nl-BE">
              <a:cs typeface="Arial" charset="0"/>
            </a:endParaRPr>
          </a:p>
        </p:txBody>
      </p:sp>
      <p:pic>
        <p:nvPicPr>
          <p:cNvPr id="1039" name="Afbeelding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18788" y="0"/>
            <a:ext cx="15541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74663" y="1482725"/>
            <a:ext cx="6388100" cy="4224338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BE" sz="3200" dirty="0"/>
              <a:t>De afvalzakken één dag vroeger buiten zetten: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 err="1"/>
              <a:t>Pmd</a:t>
            </a:r>
            <a:r>
              <a:rPr lang="nl-BE" dirty="0"/>
              <a:t>, textiel, tuinafval, huisvuil, keukenafval op dinsdagavond buiten zetten i.p.v. woensdagavond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BE" dirty="0"/>
              <a:t>Glas, papier en karton op woensdagavond </a:t>
            </a:r>
            <a:r>
              <a:rPr lang="nl-BE" dirty="0" err="1"/>
              <a:t>ipv</a:t>
            </a:r>
            <a:r>
              <a:rPr lang="nl-BE" dirty="0"/>
              <a:t> </a:t>
            </a:r>
            <a:r>
              <a:rPr lang="nl-BE" dirty="0" err="1"/>
              <a:t>donderagavond</a:t>
            </a:r>
            <a:endParaRPr lang="nl-BE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/>
              <a:t>De aannemer heeft dan de tijd om alles te verzamelen op een bereikbare plaats waar het afval opgehaald zal worden.</a:t>
            </a:r>
          </a:p>
        </p:txBody>
      </p:sp>
      <p:sp>
        <p:nvSpPr>
          <p:cNvPr id="40962" name="Titel 2"/>
          <p:cNvSpPr>
            <a:spLocks noGrp="1"/>
          </p:cNvSpPr>
          <p:nvPr>
            <p:ph type="title"/>
          </p:nvPr>
        </p:nvSpPr>
        <p:spPr>
          <a:xfrm>
            <a:off x="862013" y="352425"/>
            <a:ext cx="11242675" cy="712788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Hinder en omleidingen: afvalophaling</a:t>
            </a:r>
          </a:p>
        </p:txBody>
      </p:sp>
      <p:sp>
        <p:nvSpPr>
          <p:cNvPr id="40963" name="Tijdelijke aanduiding voor dianumm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8EAAFE-8EEB-4EE4-A016-AF73F9D69755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nl-BE">
              <a:cs typeface="Arial" charset="0"/>
            </a:endParaRPr>
          </a:p>
        </p:txBody>
      </p:sp>
      <p:pic>
        <p:nvPicPr>
          <p:cNvPr id="40964" name="Afbeelding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244850"/>
            <a:ext cx="359251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Afbeelding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18788" y="0"/>
            <a:ext cx="15732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inhoud 6"/>
          <p:cNvSpPr>
            <a:spLocks noGrp="1"/>
          </p:cNvSpPr>
          <p:nvPr>
            <p:ph idx="4294967295"/>
          </p:nvPr>
        </p:nvSpPr>
        <p:spPr>
          <a:xfrm>
            <a:off x="9644063" y="5006975"/>
            <a:ext cx="11098212" cy="4233863"/>
          </a:xfrm>
        </p:spPr>
        <p:txBody>
          <a:bodyPr lIns="0" tIns="0" rIns="0" bIns="0"/>
          <a:lstStyle/>
          <a:p>
            <a:endParaRPr lang="nl-NL" smtClean="0">
              <a:solidFill>
                <a:srgbClr val="4A4A4A"/>
              </a:solidFill>
              <a:latin typeface="Source Sans Pro"/>
            </a:endParaRPr>
          </a:p>
          <a:p>
            <a:pPr lvl="1"/>
            <a:endParaRPr lang="nl-BE" smtClean="0"/>
          </a:p>
          <a:p>
            <a:pPr lvl="1"/>
            <a:endParaRPr lang="nl-BE" smtClean="0"/>
          </a:p>
          <a:p>
            <a:endParaRPr lang="nl-NL" smtClean="0"/>
          </a:p>
        </p:txBody>
      </p:sp>
      <p:sp>
        <p:nvSpPr>
          <p:cNvPr id="56323" name="Titel 4"/>
          <p:cNvSpPr>
            <a:spLocks noGrp="1"/>
          </p:cNvSpPr>
          <p:nvPr>
            <p:ph type="title" idx="4294967295"/>
          </p:nvPr>
        </p:nvSpPr>
        <p:spPr>
          <a:xfrm>
            <a:off x="949325" y="442913"/>
            <a:ext cx="11242675" cy="711200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Hinder en omleidingen: parkeren</a:t>
            </a:r>
          </a:p>
        </p:txBody>
      </p:sp>
      <p:sp>
        <p:nvSpPr>
          <p:cNvPr id="56324" name="Tijdelijke aanduiding voor dianummer 3"/>
          <p:cNvSpPr txBox="1">
            <a:spLocks noGrp="1"/>
          </p:cNvSpPr>
          <p:nvPr/>
        </p:nvSpPr>
        <p:spPr bwMode="auto">
          <a:xfrm>
            <a:off x="11120438" y="6076950"/>
            <a:ext cx="596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97C092E-95BE-4AB0-8BA7-C8758FB61AB3}" type="slidenum">
              <a:rPr lang="nl-BE" sz="1200">
                <a:solidFill>
                  <a:schemeClr val="accent1"/>
                </a:solidFill>
              </a:rPr>
              <a:pPr algn="r"/>
              <a:t>26</a:t>
            </a:fld>
            <a:endParaRPr lang="nl-BE" sz="1200">
              <a:solidFill>
                <a:schemeClr val="accent1"/>
              </a:solidFill>
            </a:endParaRPr>
          </a:p>
        </p:txBody>
      </p:sp>
      <p:sp>
        <p:nvSpPr>
          <p:cNvPr id="56325" name="Tekstvak 5"/>
          <p:cNvSpPr txBox="1">
            <a:spLocks noChangeArrowheads="1"/>
          </p:cNvSpPr>
          <p:nvPr/>
        </p:nvSpPr>
        <p:spPr bwMode="auto">
          <a:xfrm>
            <a:off x="658813" y="1689100"/>
            <a:ext cx="83947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/>
              <a:t>Op ogenblikken dat garages binnen de werkzone niet bereikbaar zijn kunnen de wagens op het gemeenteplein parkeren zonder schijf. </a:t>
            </a:r>
          </a:p>
          <a:p>
            <a:endParaRPr lang="nl-BE"/>
          </a:p>
          <a:p>
            <a:r>
              <a:rPr lang="nl-BE" b="1"/>
              <a:t>Vraag een parkeerkaart aan!</a:t>
            </a:r>
          </a:p>
          <a:p>
            <a:endParaRPr lang="nl-BE" b="1"/>
          </a:p>
          <a:p>
            <a:r>
              <a:rPr lang="nl-BE" b="1"/>
              <a:t>Hoe?</a:t>
            </a:r>
            <a:r>
              <a:rPr lang="nl-BE"/>
              <a:t> </a:t>
            </a:r>
            <a:r>
              <a:rPr lang="nl-BE" b="1"/>
              <a:t> Inschrijven nummerplaat via de website </a:t>
            </a:r>
          </a:p>
          <a:p>
            <a:endParaRPr lang="nl-BE" b="1"/>
          </a:p>
          <a:p>
            <a:endParaRPr lang="nl-BE" b="1"/>
          </a:p>
          <a:p>
            <a:endParaRPr lang="nl-BE" b="1"/>
          </a:p>
          <a:p>
            <a:endParaRPr lang="nl-BE" b="1"/>
          </a:p>
          <a:p>
            <a:endParaRPr lang="nl-BE" b="1"/>
          </a:p>
          <a:p>
            <a:endParaRPr lang="nl-BE" b="1"/>
          </a:p>
          <a:p>
            <a:r>
              <a:rPr lang="nl-BE" b="1"/>
              <a:t>Opgelet: Dit is enkel geldig wanneer de garages niet bereikbaar zijn. </a:t>
            </a:r>
          </a:p>
          <a:p>
            <a:endParaRPr lang="nl-BE"/>
          </a:p>
          <a:p>
            <a:endParaRPr lang="nl-BE"/>
          </a:p>
        </p:txBody>
      </p:sp>
      <p:pic>
        <p:nvPicPr>
          <p:cNvPr id="56326" name="Picture 2" descr="Parkeren - Londerze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4975" y="2360613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Afbeelding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2588" y="3508375"/>
            <a:ext cx="114935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Afbeelding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18788" y="0"/>
            <a:ext cx="15732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12788"/>
          </a:xfrm>
        </p:spPr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Contactgegevens</a:t>
            </a:r>
          </a:p>
        </p:txBody>
      </p:sp>
      <p:pic>
        <p:nvPicPr>
          <p:cNvPr id="41986" name="Afbeelding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2994025"/>
            <a:ext cx="6286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kstvak 8"/>
          <p:cNvSpPr txBox="1">
            <a:spLocks noChangeArrowheads="1"/>
          </p:cNvSpPr>
          <p:nvPr/>
        </p:nvSpPr>
        <p:spPr bwMode="auto">
          <a:xfrm>
            <a:off x="4765675" y="3109913"/>
            <a:ext cx="2587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400" b="1">
                <a:solidFill>
                  <a:schemeClr val="accent1"/>
                </a:solidFill>
              </a:rPr>
              <a:t>lummen.be/</a:t>
            </a:r>
            <a:br>
              <a:rPr lang="nl-BE" sz="2400" b="1">
                <a:solidFill>
                  <a:schemeClr val="accent1"/>
                </a:solidFill>
              </a:rPr>
            </a:br>
            <a:r>
              <a:rPr lang="nl-BE" sz="2400" b="1">
                <a:solidFill>
                  <a:schemeClr val="accent1"/>
                </a:solidFill>
              </a:rPr>
              <a:t>wegenwerken</a:t>
            </a:r>
          </a:p>
        </p:txBody>
      </p:sp>
      <p:pic>
        <p:nvPicPr>
          <p:cNvPr id="41988" name="Afbeelding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3225" y="2994025"/>
            <a:ext cx="4381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kstvak 10"/>
          <p:cNvSpPr txBox="1">
            <a:spLocks noChangeArrowheads="1"/>
          </p:cNvSpPr>
          <p:nvPr/>
        </p:nvSpPr>
        <p:spPr bwMode="auto">
          <a:xfrm>
            <a:off x="1217613" y="3175000"/>
            <a:ext cx="1944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400" b="1">
                <a:solidFill>
                  <a:schemeClr val="accent1"/>
                </a:solidFill>
              </a:rPr>
              <a:t>013 390 525</a:t>
            </a:r>
          </a:p>
        </p:txBody>
      </p:sp>
      <p:pic>
        <p:nvPicPr>
          <p:cNvPr id="41990" name="Afbeelding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6875" y="2994025"/>
            <a:ext cx="603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kstvak 14"/>
          <p:cNvSpPr txBox="1">
            <a:spLocks noChangeArrowheads="1"/>
          </p:cNvSpPr>
          <p:nvPr/>
        </p:nvSpPr>
        <p:spPr bwMode="auto">
          <a:xfrm>
            <a:off x="8734425" y="3109913"/>
            <a:ext cx="274478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300" b="1">
                <a:solidFill>
                  <a:schemeClr val="accent1"/>
                </a:solidFill>
              </a:rPr>
              <a:t>o</a:t>
            </a:r>
            <a:r>
              <a:rPr lang="nl-BE" sz="2300" b="1" smtClean="0">
                <a:solidFill>
                  <a:schemeClr val="accent1"/>
                </a:solidFill>
              </a:rPr>
              <a:t>penbare.werken</a:t>
            </a:r>
            <a:r>
              <a:rPr lang="nl-BE" sz="2300" b="1" smtClean="0">
                <a:solidFill>
                  <a:schemeClr val="accent1"/>
                </a:solidFill>
              </a:rPr>
              <a:t>@lummen.be</a:t>
            </a:r>
            <a:endParaRPr lang="nl-BE" sz="2300" b="1" dirty="0">
              <a:solidFill>
                <a:schemeClr val="accent1"/>
              </a:solidFill>
            </a:endParaRPr>
          </a:p>
        </p:txBody>
      </p:sp>
      <p:pic>
        <p:nvPicPr>
          <p:cNvPr id="41992" name="Afbeelding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18788" y="0"/>
            <a:ext cx="15732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jdelijke aanduiding voor inhoud 4"/>
          <p:cNvSpPr>
            <a:spLocks noGrp="1"/>
          </p:cNvSpPr>
          <p:nvPr>
            <p:ph idx="1"/>
          </p:nvPr>
        </p:nvSpPr>
        <p:spPr>
          <a:xfrm>
            <a:off x="474663" y="1482725"/>
            <a:ext cx="11242675" cy="4224338"/>
          </a:xfrm>
        </p:spPr>
        <p:txBody>
          <a:bodyPr/>
          <a:lstStyle/>
          <a:p>
            <a:endParaRPr lang="nl-NL" smtClean="0"/>
          </a:p>
        </p:txBody>
      </p:sp>
      <p:sp>
        <p:nvSpPr>
          <p:cNvPr id="43010" name="Titel 3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12788"/>
          </a:xfrm>
        </p:spPr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Vragen?</a:t>
            </a:r>
          </a:p>
        </p:txBody>
      </p:sp>
      <p:sp>
        <p:nvSpPr>
          <p:cNvPr id="43011" name="Tijdelijke aanduiding voor dianumm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9D5DF4-86E3-4A99-975F-127B5258D9FD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nl-BE">
              <a:cs typeface="Arial" charset="0"/>
            </a:endParaRPr>
          </a:p>
        </p:txBody>
      </p:sp>
      <p:pic>
        <p:nvPicPr>
          <p:cNvPr id="43012" name="Afbeelding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8788" y="0"/>
            <a:ext cx="15732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6286500" y="5246688"/>
            <a:ext cx="5246688" cy="1123950"/>
          </a:xfrm>
        </p:spPr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Bedankt voor </a:t>
            </a:r>
            <a:br>
              <a:rPr lang="nl-BE" smtClean="0">
                <a:latin typeface="Arial" charset="0"/>
                <a:cs typeface="Arial" charset="0"/>
              </a:rPr>
            </a:br>
            <a:r>
              <a:rPr lang="nl-BE" smtClean="0">
                <a:latin typeface="Arial" charset="0"/>
                <a:cs typeface="Arial" charset="0"/>
              </a:rPr>
              <a:t>uw aandacht!</a:t>
            </a:r>
          </a:p>
        </p:txBody>
      </p:sp>
      <p:pic>
        <p:nvPicPr>
          <p:cNvPr id="44034" name="Afbeelding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8788" y="0"/>
            <a:ext cx="15732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inhoud 6"/>
          <p:cNvSpPr>
            <a:spLocks noGrp="1"/>
          </p:cNvSpPr>
          <p:nvPr>
            <p:ph idx="1"/>
          </p:nvPr>
        </p:nvSpPr>
        <p:spPr>
          <a:xfrm>
            <a:off x="474663" y="1482725"/>
            <a:ext cx="11242675" cy="4224338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nl-BE" smtClean="0"/>
              <a:t>Ambitie uit meerjarenplan om meer </a:t>
            </a:r>
            <a:r>
              <a:rPr lang="nl-BE" b="1" smtClean="0"/>
              <a:t>gescheiden riolering</a:t>
            </a:r>
            <a:r>
              <a:rPr lang="nl-BE" smtClean="0"/>
              <a:t> aan te leggen en </a:t>
            </a:r>
            <a:r>
              <a:rPr lang="nl-BE" b="1" smtClean="0"/>
              <a:t>veiligere verbindingen voor fietsers en voetgangers</a:t>
            </a:r>
            <a:r>
              <a:rPr lang="nl-BE" smtClean="0"/>
              <a:t> uit te werken.</a:t>
            </a:r>
          </a:p>
          <a:p>
            <a:pPr marL="342900" indent="-342900">
              <a:buFont typeface="Arial" charset="0"/>
              <a:buChar char="•"/>
            </a:pPr>
            <a:r>
              <a:rPr lang="nl-BE" smtClean="0"/>
              <a:t>Zo zorgen we ervoor dat Lummen </a:t>
            </a:r>
            <a:r>
              <a:rPr lang="nl-BE" b="1" smtClean="0"/>
              <a:t>vlot en veilig bereikbaar </a:t>
            </a:r>
            <a:r>
              <a:rPr lang="nl-BE" smtClean="0"/>
              <a:t>is.</a:t>
            </a:r>
          </a:p>
          <a:p>
            <a:pPr marL="342900" indent="-342900">
              <a:buFont typeface="Arial" charset="0"/>
              <a:buChar char="•"/>
            </a:pPr>
            <a:r>
              <a:rPr lang="nl-BE" smtClean="0"/>
              <a:t>Daar maken we ook werk van in de Ketelstraat en in de Vandermarckestraat.</a:t>
            </a:r>
          </a:p>
        </p:txBody>
      </p:sp>
      <p:sp>
        <p:nvSpPr>
          <p:cNvPr id="16386" name="Titel 5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12788"/>
          </a:xfrm>
        </p:spPr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Inleiding</a:t>
            </a:r>
          </a:p>
        </p:txBody>
      </p:sp>
      <p:sp>
        <p:nvSpPr>
          <p:cNvPr id="16387" name="Tijdelijke aanduiding voor dianumm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6B8299-4C8B-4A21-91B5-733A930BCFA6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BE">
              <a:cs typeface="Arial" charset="0"/>
            </a:endParaRPr>
          </a:p>
        </p:txBody>
      </p:sp>
      <p:pic>
        <p:nvPicPr>
          <p:cNvPr id="16388" name="Afbeelding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8788" y="12700"/>
            <a:ext cx="15732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1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12788"/>
          </a:xfrm>
        </p:spPr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Wie is wie?</a:t>
            </a:r>
          </a:p>
        </p:txBody>
      </p:sp>
      <p:pic>
        <p:nvPicPr>
          <p:cNvPr id="17410" name="Tijdelijke aanduiding voor afbeelding 24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-2682" t="-43475" r="-2682" b="-43475"/>
          <a:stretch>
            <a:fillRect/>
          </a:stretch>
        </p:blipFill>
        <p:spPr>
          <a:xfrm>
            <a:off x="3554413" y="1665288"/>
            <a:ext cx="2206625" cy="1389062"/>
          </a:xfrm>
        </p:spPr>
      </p:pic>
      <p:sp>
        <p:nvSpPr>
          <p:cNvPr id="17411" name="Tijdelijke aanduiding voor tekst 38"/>
          <p:cNvSpPr>
            <a:spLocks noGrp="1"/>
          </p:cNvSpPr>
          <p:nvPr>
            <p:ph type="body" sz="quarter" idx="16"/>
          </p:nvPr>
        </p:nvSpPr>
        <p:spPr>
          <a:xfrm>
            <a:off x="3554413" y="3230563"/>
            <a:ext cx="2206625" cy="1038225"/>
          </a:xfrm>
        </p:spPr>
        <p:txBody>
          <a:bodyPr/>
          <a:lstStyle/>
          <a:p>
            <a:r>
              <a:rPr lang="nl-BE" smtClean="0"/>
              <a:t>Fluvius is de opdrachtgever van de rioleringswerken.</a:t>
            </a:r>
          </a:p>
        </p:txBody>
      </p:sp>
      <p:pic>
        <p:nvPicPr>
          <p:cNvPr id="17412" name="Tijdelijke aanduiding voor afbeelding 26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-829" t="-2" r="-6448" b="-12106"/>
          <a:stretch>
            <a:fillRect/>
          </a:stretch>
        </p:blipFill>
        <p:spPr>
          <a:xfrm>
            <a:off x="6324600" y="2016125"/>
            <a:ext cx="2206625" cy="862013"/>
          </a:xfrm>
        </p:spPr>
      </p:pic>
      <p:sp>
        <p:nvSpPr>
          <p:cNvPr id="17413" name="Tijdelijke aanduiding voor tekst 39"/>
          <p:cNvSpPr>
            <a:spLocks noGrp="1"/>
          </p:cNvSpPr>
          <p:nvPr>
            <p:ph type="body" sz="quarter" idx="18"/>
          </p:nvPr>
        </p:nvSpPr>
        <p:spPr>
          <a:xfrm>
            <a:off x="6324600" y="3236913"/>
            <a:ext cx="2206625" cy="1031875"/>
          </a:xfrm>
        </p:spPr>
        <p:txBody>
          <a:bodyPr/>
          <a:lstStyle/>
          <a:p>
            <a:r>
              <a:rPr lang="nl-BE" smtClean="0"/>
              <a:t>Het ontwerp van de weg en de riolering tekende HOSBUR uit.</a:t>
            </a:r>
          </a:p>
        </p:txBody>
      </p:sp>
      <p:pic>
        <p:nvPicPr>
          <p:cNvPr id="17414" name="Tijdelijke aanduiding voor afbeelding 28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t="18344" b="18344"/>
          <a:stretch>
            <a:fillRect/>
          </a:stretch>
        </p:blipFill>
        <p:spPr>
          <a:xfrm>
            <a:off x="9094788" y="1665288"/>
            <a:ext cx="2206625" cy="1397000"/>
          </a:xfrm>
        </p:spPr>
      </p:pic>
      <p:sp>
        <p:nvSpPr>
          <p:cNvPr id="17415" name="Tijdelijke aanduiding voor tekst 40"/>
          <p:cNvSpPr>
            <a:spLocks noGrp="1"/>
          </p:cNvSpPr>
          <p:nvPr>
            <p:ph type="body" sz="quarter" idx="20"/>
          </p:nvPr>
        </p:nvSpPr>
        <p:spPr>
          <a:xfrm>
            <a:off x="9094788" y="3236913"/>
            <a:ext cx="2206625" cy="1031875"/>
          </a:xfrm>
        </p:spPr>
        <p:txBody>
          <a:bodyPr/>
          <a:lstStyle/>
          <a:p>
            <a:r>
              <a:rPr lang="nl-BE" smtClean="0"/>
              <a:t>APK Group voert de werken uit.</a:t>
            </a:r>
          </a:p>
        </p:txBody>
      </p:sp>
      <p:sp>
        <p:nvSpPr>
          <p:cNvPr id="17416" name="Tijdelijke aanduiding voor tekst 37"/>
          <p:cNvSpPr>
            <a:spLocks noGrp="1"/>
          </p:cNvSpPr>
          <p:nvPr>
            <p:ph type="body" sz="quarter" idx="14"/>
          </p:nvPr>
        </p:nvSpPr>
        <p:spPr>
          <a:xfrm>
            <a:off x="784225" y="3230563"/>
            <a:ext cx="2206625" cy="1038225"/>
          </a:xfrm>
        </p:spPr>
        <p:txBody>
          <a:bodyPr/>
          <a:lstStyle/>
          <a:p>
            <a:r>
              <a:rPr lang="nl-BE" smtClean="0"/>
              <a:t>De gemeente is de opdrachtgever van de wegenwerken.</a:t>
            </a:r>
          </a:p>
        </p:txBody>
      </p:sp>
      <p:sp>
        <p:nvSpPr>
          <p:cNvPr id="17417" name="Tijdelijke aanduiding voor dianummer 20"/>
          <p:cNvSpPr>
            <a:spLocks noGrp="1"/>
          </p:cNvSpPr>
          <p:nvPr>
            <p:ph type="sldNum" sz="quarter" idx="2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566047-0D80-432F-A8E7-494AF0F1DF8D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BE">
              <a:cs typeface="Arial" charset="0"/>
            </a:endParaRPr>
          </a:p>
        </p:txBody>
      </p:sp>
      <p:pic>
        <p:nvPicPr>
          <p:cNvPr id="17418" name="Tijdelijke aanduiding voor afbeelding 46"/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-8018" t="-25002" r="-8018" b="-25002"/>
          <a:stretch>
            <a:fillRect/>
          </a:stretch>
        </p:blipFill>
        <p:spPr>
          <a:xfrm>
            <a:off x="784225" y="1665288"/>
            <a:ext cx="2206625" cy="1389062"/>
          </a:xfrm>
        </p:spPr>
      </p:pic>
      <p:pic>
        <p:nvPicPr>
          <p:cNvPr id="17419" name="Afbeelding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8788" y="0"/>
            <a:ext cx="15732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inhoud 4"/>
          <p:cNvSpPr>
            <a:spLocks noGrp="1"/>
          </p:cNvSpPr>
          <p:nvPr>
            <p:ph idx="1"/>
          </p:nvPr>
        </p:nvSpPr>
        <p:spPr>
          <a:xfrm>
            <a:off x="474663" y="1482725"/>
            <a:ext cx="11242675" cy="4224338"/>
          </a:xfrm>
        </p:spPr>
        <p:txBody>
          <a:bodyPr/>
          <a:lstStyle/>
          <a:p>
            <a:pPr marL="342900" indent="-342900"/>
            <a:r>
              <a:rPr lang="nl-BE" smtClean="0"/>
              <a:t>Aanleg van </a:t>
            </a:r>
            <a:r>
              <a:rPr lang="nl-BE" b="1" smtClean="0"/>
              <a:t>gescheiden riolering</a:t>
            </a:r>
            <a:r>
              <a:rPr lang="nl-BE" smtClean="0"/>
              <a:t>: zo kunnen regen- en afvalwater apart worden afgevoerd.</a:t>
            </a:r>
          </a:p>
          <a:p>
            <a:pPr marL="800100" lvl="1" indent="-342900">
              <a:buFont typeface="Arial" charset="0"/>
              <a:buChar char="•"/>
            </a:pPr>
            <a:r>
              <a:rPr lang="nl-BE" smtClean="0"/>
              <a:t>Beter voor het milieu.</a:t>
            </a:r>
          </a:p>
          <a:p>
            <a:pPr marL="800100" lvl="1" indent="-342900">
              <a:buFont typeface="Arial" charset="0"/>
              <a:buChar char="•"/>
            </a:pPr>
            <a:r>
              <a:rPr lang="nl-BE" smtClean="0"/>
              <a:t>Verbetert het waterzuiveringsproces in het waterzuiveringsstation.</a:t>
            </a:r>
          </a:p>
          <a:p>
            <a:pPr marL="342900" indent="-342900"/>
            <a:r>
              <a:rPr lang="nl-BE" smtClean="0"/>
              <a:t>De </a:t>
            </a:r>
            <a:r>
              <a:rPr lang="nl-BE" b="1" smtClean="0"/>
              <a:t>veiligheid voor voetgangers</a:t>
            </a:r>
            <a:r>
              <a:rPr lang="nl-BE" smtClean="0"/>
              <a:t> wordt verbeterd door de vernieuwde weg.</a:t>
            </a:r>
          </a:p>
          <a:p>
            <a:pPr marL="342900" indent="-342900"/>
            <a:r>
              <a:rPr lang="nl-BE" smtClean="0"/>
              <a:t>Op het kruispunt met de Vandermarckestraat wordt een </a:t>
            </a:r>
            <a:r>
              <a:rPr lang="nl-BE" b="1" smtClean="0"/>
              <a:t>plein</a:t>
            </a:r>
            <a:r>
              <a:rPr lang="nl-BE" smtClean="0"/>
              <a:t> gecreërd.</a:t>
            </a:r>
          </a:p>
        </p:txBody>
      </p:sp>
      <p:sp>
        <p:nvSpPr>
          <p:cNvPr id="18434" name="Titel 3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12788"/>
          </a:xfrm>
        </p:spPr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Het project</a:t>
            </a:r>
          </a:p>
        </p:txBody>
      </p:sp>
      <p:sp>
        <p:nvSpPr>
          <p:cNvPr id="18435" name="Tijdelijke aanduiding voor dianumm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C6E73C-4468-4DCE-93A0-4B30BB6F9ADA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BE">
              <a:cs typeface="Arial" charset="0"/>
            </a:endParaRPr>
          </a:p>
        </p:txBody>
      </p:sp>
      <p:pic>
        <p:nvPicPr>
          <p:cNvPr id="18436" name="Afbeelding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91725" y="61913"/>
            <a:ext cx="22002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Tijdelijke aanduiding voor afbeelding 9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2565" b="-597"/>
          <a:stretch>
            <a:fillRect/>
          </a:stretch>
        </p:blipFill>
        <p:spPr>
          <a:xfrm>
            <a:off x="4919663" y="177800"/>
            <a:ext cx="6200775" cy="6502400"/>
          </a:xfrm>
          <a:solidFill>
            <a:schemeClr val="bg2">
              <a:alpha val="99606"/>
            </a:schemeClr>
          </a:solidFill>
        </p:spPr>
      </p:pic>
      <p:sp>
        <p:nvSpPr>
          <p:cNvPr id="19458" name="Tijdelijke aanduiding voor inhoud 5"/>
          <p:cNvSpPr>
            <a:spLocks noGrp="1"/>
          </p:cNvSpPr>
          <p:nvPr>
            <p:ph idx="12"/>
          </p:nvPr>
        </p:nvSpPr>
        <p:spPr>
          <a:xfrm>
            <a:off x="474663" y="1473200"/>
            <a:ext cx="5400675" cy="4233863"/>
          </a:xfrm>
        </p:spPr>
        <p:txBody>
          <a:bodyPr/>
          <a:lstStyle/>
          <a:p>
            <a:r>
              <a:rPr lang="nl-BE" smtClean="0"/>
              <a:t>De rijweg wordt in </a:t>
            </a:r>
            <a:r>
              <a:rPr lang="nl-BE" b="1" smtClean="0"/>
              <a:t>beton</a:t>
            </a:r>
            <a:r>
              <a:rPr lang="nl-BE" smtClean="0"/>
              <a:t> aangelegd.</a:t>
            </a:r>
          </a:p>
          <a:p>
            <a:r>
              <a:rPr lang="nl-BE" smtClean="0"/>
              <a:t>Op het voetpad komen er </a:t>
            </a:r>
            <a:r>
              <a:rPr lang="nl-BE" b="1" smtClean="0"/>
              <a:t>klinkers</a:t>
            </a:r>
            <a:r>
              <a:rPr lang="nl-BE" smtClean="0"/>
              <a:t>.</a:t>
            </a:r>
          </a:p>
          <a:p>
            <a:r>
              <a:rPr lang="nl-BE" smtClean="0"/>
              <a:t>Op het kruispunt van de Ketelstraat met de Vandermarckestraat wordt er een </a:t>
            </a:r>
            <a:r>
              <a:rPr lang="nl-BE" b="1" smtClean="0"/>
              <a:t>plein</a:t>
            </a:r>
            <a:r>
              <a:rPr lang="nl-BE" smtClean="0"/>
              <a:t> gecreërd, met gekleurde klinkers.</a:t>
            </a:r>
            <a:endParaRPr lang="nl-NL" smtClean="0"/>
          </a:p>
        </p:txBody>
      </p:sp>
      <p:sp>
        <p:nvSpPr>
          <p:cNvPr id="19459" name="Titel 2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09613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Het wegontwerp in detail</a:t>
            </a:r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93749A-813F-4ABC-BC87-766D7F1AB4E4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BE">
              <a:cs typeface="Arial" charset="0"/>
            </a:endParaRPr>
          </a:p>
        </p:txBody>
      </p:sp>
      <p:pic>
        <p:nvPicPr>
          <p:cNvPr id="19461" name="Afbeelding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1725" y="69850"/>
            <a:ext cx="22002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Tijdelijke aanduiding voor afbeelding 8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>
          <a:xfrm>
            <a:off x="5487988" y="2062163"/>
            <a:ext cx="6704012" cy="3644900"/>
          </a:xfrm>
          <a:solidFill>
            <a:schemeClr val="bg2">
              <a:alpha val="99606"/>
            </a:schemeClr>
          </a:solidFill>
        </p:spPr>
      </p:pic>
      <p:sp>
        <p:nvSpPr>
          <p:cNvPr id="20482" name="Tijdelijke aanduiding voor inhoud 1"/>
          <p:cNvSpPr>
            <a:spLocks noGrp="1"/>
          </p:cNvSpPr>
          <p:nvPr>
            <p:ph idx="12"/>
          </p:nvPr>
        </p:nvSpPr>
        <p:spPr>
          <a:xfrm>
            <a:off x="474663" y="1473200"/>
            <a:ext cx="5400675" cy="4233863"/>
          </a:xfrm>
        </p:spPr>
        <p:txBody>
          <a:bodyPr/>
          <a:lstStyle/>
          <a:p>
            <a:r>
              <a:rPr lang="nl-BE" smtClean="0"/>
              <a:t>Ter hoogte van Residentie De Kunstberg komt er een </a:t>
            </a:r>
            <a:r>
              <a:rPr lang="nl-BE" b="1" smtClean="0"/>
              <a:t>plein</a:t>
            </a:r>
            <a:r>
              <a:rPr lang="nl-BE" smtClean="0"/>
              <a:t>, dat beide delen verbindt.</a:t>
            </a:r>
          </a:p>
          <a:p>
            <a:r>
              <a:rPr lang="nl-BE" smtClean="0"/>
              <a:t>Tussen de Ketelstraat en de Vandermarckestraat komt er ook een plein.</a:t>
            </a:r>
          </a:p>
          <a:p>
            <a:r>
              <a:rPr lang="nl-BE" smtClean="0"/>
              <a:t>Het wegdek wordt in beton aangelegd, de stoep in klinkers. </a:t>
            </a:r>
            <a:endParaRPr lang="nl-NL" sz="4000" smtClean="0"/>
          </a:p>
        </p:txBody>
      </p:sp>
      <p:sp>
        <p:nvSpPr>
          <p:cNvPr id="20483" name="Titel 2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09613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Het wegontwerp in detail</a:t>
            </a:r>
          </a:p>
        </p:txBody>
      </p:sp>
      <p:sp>
        <p:nvSpPr>
          <p:cNvPr id="20484" name="Tijdelijke aanduiding voor dianumm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FF0F18-C9B4-4115-8B00-34B5CB53FF60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l-BE">
              <a:cs typeface="Arial" charset="0"/>
            </a:endParaRPr>
          </a:p>
        </p:txBody>
      </p:sp>
      <p:pic>
        <p:nvPicPr>
          <p:cNvPr id="20485" name="Afbeelding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1725" y="46038"/>
            <a:ext cx="220027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2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09613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Het wegontwerp in detail</a:t>
            </a:r>
          </a:p>
        </p:txBody>
      </p:sp>
      <p:sp>
        <p:nvSpPr>
          <p:cNvPr id="21506" name="Tijdelijke aanduiding voor dianumm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5EF300-BDA6-48E9-ADC3-D0B791C484DE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BE">
              <a:cs typeface="Arial" charset="0"/>
            </a:endParaRPr>
          </a:p>
        </p:txBody>
      </p:sp>
      <p:pic>
        <p:nvPicPr>
          <p:cNvPr id="21507" name="Tijdelijke aanduiding voor afbeelding 8"/>
          <p:cNvPicPr>
            <a:picLocks noChangeAspect="1"/>
          </p:cNvPicPr>
          <p:nvPr/>
        </p:nvPicPr>
        <p:blipFill>
          <a:blip r:embed="rId2"/>
          <a:srcRect r="-143"/>
          <a:stretch>
            <a:fillRect/>
          </a:stretch>
        </p:blipFill>
        <p:spPr bwMode="auto">
          <a:xfrm>
            <a:off x="84138" y="2132013"/>
            <a:ext cx="12107862" cy="3151187"/>
          </a:xfrm>
          <a:prstGeom prst="rect">
            <a:avLst/>
          </a:prstGeom>
          <a:solidFill>
            <a:schemeClr val="bg2">
              <a:alpha val="99606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1508" name="Afbeelding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1725" y="150813"/>
            <a:ext cx="22002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jdelijke aanduiding voor inhoud 1"/>
          <p:cNvSpPr>
            <a:spLocks noGrp="1"/>
          </p:cNvSpPr>
          <p:nvPr>
            <p:ph idx="12"/>
          </p:nvPr>
        </p:nvSpPr>
        <p:spPr>
          <a:xfrm>
            <a:off x="474663" y="1473200"/>
            <a:ext cx="5400675" cy="4233863"/>
          </a:xfrm>
        </p:spPr>
        <p:txBody>
          <a:bodyPr/>
          <a:lstStyle/>
          <a:p>
            <a:r>
              <a:rPr lang="nl-BE" smtClean="0"/>
              <a:t>In de Vandermarckestraat wordt afvalwater van hogerop opgevangen. De </a:t>
            </a:r>
            <a:r>
              <a:rPr lang="nl-BE" b="1" smtClean="0"/>
              <a:t>bestaande afvalwaterriolering</a:t>
            </a:r>
            <a:r>
              <a:rPr lang="nl-BE" smtClean="0"/>
              <a:t> blijft behouden.</a:t>
            </a:r>
          </a:p>
          <a:p>
            <a:r>
              <a:rPr lang="nl-BE" smtClean="0"/>
              <a:t>Er wordt een </a:t>
            </a:r>
            <a:r>
              <a:rPr lang="nl-BE" b="1" smtClean="0"/>
              <a:t>nieuw regenwaterstelsel </a:t>
            </a:r>
            <a:r>
              <a:rPr lang="nl-BE" smtClean="0"/>
              <a:t>aangelegd. Dat stelsel dient alleen voor de opvang en infiltratie van regenwater voor dit deel van de straat.</a:t>
            </a:r>
            <a:endParaRPr lang="nl-NL" smtClean="0"/>
          </a:p>
          <a:p>
            <a:r>
              <a:rPr lang="nl-NL" smtClean="0"/>
              <a:t>In de Ketelstraat komt er </a:t>
            </a:r>
            <a:r>
              <a:rPr lang="nl-NL" b="1" smtClean="0"/>
              <a:t>gescheiden riolering</a:t>
            </a:r>
            <a:r>
              <a:rPr lang="nl-NL" smtClean="0"/>
              <a:t>. Dat vangt regen- en afvalwater</a:t>
            </a:r>
            <a:br>
              <a:rPr lang="nl-NL" smtClean="0"/>
            </a:br>
            <a:r>
              <a:rPr lang="nl-NL" smtClean="0"/>
              <a:t>op, afkomstig van Residentie </a:t>
            </a:r>
            <a:br>
              <a:rPr lang="nl-NL" smtClean="0"/>
            </a:br>
            <a:r>
              <a:rPr lang="nl-NL" smtClean="0"/>
              <a:t>De Kunstberg.</a:t>
            </a:r>
            <a:endParaRPr lang="nl-BE" smtClean="0"/>
          </a:p>
        </p:txBody>
      </p:sp>
      <p:sp>
        <p:nvSpPr>
          <p:cNvPr id="22530" name="Titel 2"/>
          <p:cNvSpPr>
            <a:spLocks noGrp="1"/>
          </p:cNvSpPr>
          <p:nvPr>
            <p:ph type="title"/>
          </p:nvPr>
        </p:nvSpPr>
        <p:spPr>
          <a:xfrm>
            <a:off x="474663" y="415925"/>
            <a:ext cx="11242675" cy="709613"/>
          </a:xfrm>
        </p:spPr>
        <p:txBody>
          <a:bodyPr/>
          <a:lstStyle/>
          <a:p>
            <a:r>
              <a:rPr lang="nl-NL" smtClean="0">
                <a:latin typeface="Arial" charset="0"/>
                <a:cs typeface="Arial" charset="0"/>
              </a:rPr>
              <a:t>De riolering in detail</a:t>
            </a:r>
          </a:p>
        </p:txBody>
      </p:sp>
      <p:pic>
        <p:nvPicPr>
          <p:cNvPr id="22531" name="Tijdelijke aanduiding voor afbeelding 7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197"/>
          <a:stretch>
            <a:fillRect/>
          </a:stretch>
        </p:blipFill>
        <p:spPr>
          <a:xfrm>
            <a:off x="5640388" y="323850"/>
            <a:ext cx="6315075" cy="6359525"/>
          </a:xfrm>
          <a:solidFill>
            <a:schemeClr val="bg2">
              <a:alpha val="99606"/>
            </a:schemeClr>
          </a:solidFill>
        </p:spPr>
      </p:pic>
      <p:sp>
        <p:nvSpPr>
          <p:cNvPr id="22532" name="Tijdelijke aanduiding voor dianumm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8CEFC4-FAFE-4842-82B0-88EB29AB6054}" type="slidenum">
              <a:rPr lang="nl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nl-BE">
              <a:cs typeface="Arial" charset="0"/>
            </a:endParaRPr>
          </a:p>
        </p:txBody>
      </p:sp>
      <p:pic>
        <p:nvPicPr>
          <p:cNvPr id="22533" name="Afbeelding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1725" y="69850"/>
            <a:ext cx="22002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Werken in Lummen 1">
      <a:dk1>
        <a:srgbClr val="1A1918"/>
      </a:dk1>
      <a:lt1>
        <a:srgbClr val="FFFFFF"/>
      </a:lt1>
      <a:dk2>
        <a:srgbClr val="1A1918"/>
      </a:dk2>
      <a:lt2>
        <a:srgbClr val="FFFFFF"/>
      </a:lt2>
      <a:accent1>
        <a:srgbClr val="EA5B0C"/>
      </a:accent1>
      <a:accent2>
        <a:srgbClr val="EA8B2D"/>
      </a:accent2>
      <a:accent3>
        <a:srgbClr val="2293C5"/>
      </a:accent3>
      <a:accent4>
        <a:srgbClr val="F2BB37"/>
      </a:accent4>
      <a:accent5>
        <a:srgbClr val="87BD40"/>
      </a:accent5>
      <a:accent6>
        <a:srgbClr val="EFEEED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02-27_Lummen_Werken in Lummen_sjabloon" id="{15B42604-8596-1E4D-930F-1E636F1D6A3C}" vid="{DC365AF1-A662-4C44-ACD0-33BB7B468DD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mschrijving xmlns="FB7685C2-C8A2-4DFB-88E5-01A0147B9692" xsi:nil="true"/>
    <lcf76f155ced4ddcb4097134ff3c332f xmlns="fb7685c2-c8a2-4dfb-88e5-01a0147b9692">
      <Terms xmlns="http://schemas.microsoft.com/office/infopath/2007/PartnerControls"/>
    </lcf76f155ced4ddcb4097134ff3c332f>
    <TaxCatchAll xmlns="0ef32571-be88-48b0-9b27-f305670e4467" xsi:nil="true"/>
    <_dlc_DocId xmlns="0ef32571-be88-48b0-9b27-f305670e4467">CONNECT-2112212055-58138</_dlc_DocId>
    <_dlc_DocIdUrl xmlns="0ef32571-be88-48b0-9b27-f305670e4467">
      <Url>https://connectbe.sharepoint.com/Gemeente Lummen - Communicatie wegenwerken/_layouts/15/DocIdRedir.aspx?ID=CONNECT-2112212055-58138</Url>
      <Description>CONNECT-2112212055-58138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A0DCB79D7B24985199ED9874CF049" ma:contentTypeVersion="11" ma:contentTypeDescription="Een nieuw document maken." ma:contentTypeScope="" ma:versionID="30fd16d872b2b4e6eacd6c3e3c051cb5">
  <xsd:schema xmlns:xsd="http://www.w3.org/2001/XMLSchema" xmlns:xs="http://www.w3.org/2001/XMLSchema" xmlns:p="http://schemas.microsoft.com/office/2006/metadata/properties" xmlns:ns2="0ef32571-be88-48b0-9b27-f305670e4467" xmlns:ns3="FB7685C2-C8A2-4DFB-88E5-01A0147B9692" xmlns:ns4="fb7685c2-c8a2-4dfb-88e5-01a0147b9692" targetNamespace="http://schemas.microsoft.com/office/2006/metadata/properties" ma:root="true" ma:fieldsID="660f7bc5eedc3e3642fb08a9f7855a2d" ns2:_="" ns3:_="" ns4:_="">
    <xsd:import namespace="0ef32571-be88-48b0-9b27-f305670e4467"/>
    <xsd:import namespace="FB7685C2-C8A2-4DFB-88E5-01A0147B9692"/>
    <xsd:import namespace="fb7685c2-c8a2-4dfb-88e5-01a0147b969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Omschrijving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32571-be88-48b0-9b27-f305670e446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93de84b-bfd4-4078-8fda-5713450dabfa}" ma:internalName="TaxCatchAll" ma:showField="CatchAllData" ma:web="0ef32571-be88-48b0-9b27-f305670e4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685C2-C8A2-4DFB-88E5-01A0147B9692" elementFormDefault="qualified">
    <xsd:import namespace="http://schemas.microsoft.com/office/2006/documentManagement/types"/>
    <xsd:import namespace="http://schemas.microsoft.com/office/infopath/2007/PartnerControls"/>
    <xsd:element name="Omschrijving" ma:index="11" nillable="true" ma:displayName="Omschrijving" ma:internalName="Omschrijving">
      <xsd:simpleType>
        <xsd:restriction base="dms:Note">
          <xsd:maxLength value="255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685c2-c8a2-4dfb-88e5-01a0147b9692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36a5790c-6566-4bf6-a2a8-bd82416381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94DDC3D-44FB-4323-A09E-4CE4B8FA2336}">
  <ds:schemaRefs>
    <ds:schemaRef ds:uri="0ef32571-be88-48b0-9b27-f305670e4467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b7685c2-c8a2-4dfb-88e5-01a0147b9692"/>
    <ds:schemaRef ds:uri="http://purl.org/dc/elements/1.1/"/>
    <ds:schemaRef ds:uri="http://www.w3.org/XML/1998/namespace"/>
    <ds:schemaRef ds:uri="FB7685C2-C8A2-4DFB-88E5-01A0147B969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9AB31D-B4AD-4B68-B5A4-FDA0BC4C6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f32571-be88-48b0-9b27-f305670e4467"/>
    <ds:schemaRef ds:uri="FB7685C2-C8A2-4DFB-88E5-01A0147B9692"/>
    <ds:schemaRef ds:uri="fb7685c2-c8a2-4dfb-88e5-01a0147b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302578-102E-498E-97EE-17D349C2A82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CCB53E8-D5DA-4192-BFC1-47D174D3E11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8</TotalTime>
  <Words>1126</Words>
  <Application>Microsoft Office PowerPoint</Application>
  <PresentationFormat>Breedbeeld</PresentationFormat>
  <Paragraphs>183</Paragraphs>
  <Slides>29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Source Sans Pro</vt:lpstr>
      <vt:lpstr>Kantoorthema</vt:lpstr>
      <vt:lpstr>Acrobat Document</vt:lpstr>
      <vt:lpstr>Infovergadering Werken in Ketelstraat</vt:lpstr>
      <vt:lpstr>Inhoudstafel</vt:lpstr>
      <vt:lpstr>Inleiding</vt:lpstr>
      <vt:lpstr>Wie is wie?</vt:lpstr>
      <vt:lpstr>Het project</vt:lpstr>
      <vt:lpstr>Het wegontwerp in detail</vt:lpstr>
      <vt:lpstr>Het wegontwerp in detail</vt:lpstr>
      <vt:lpstr>Het wegontwerp in detail</vt:lpstr>
      <vt:lpstr>De riolering in detail</vt:lpstr>
      <vt:lpstr>De riolering in detail</vt:lpstr>
      <vt:lpstr>De riolering in detail</vt:lpstr>
      <vt:lpstr>De riolering in detail</vt:lpstr>
      <vt:lpstr>De riolering in detail</vt:lpstr>
      <vt:lpstr>PowerPoint-presentatie</vt:lpstr>
      <vt:lpstr>De riolering in detail</vt:lpstr>
      <vt:lpstr>De riolering in detail</vt:lpstr>
      <vt:lpstr>De riolering in detail</vt:lpstr>
      <vt:lpstr>De riolering in detail</vt:lpstr>
      <vt:lpstr>De werken: stap voor stap</vt:lpstr>
      <vt:lpstr>Fasering en timing</vt:lpstr>
      <vt:lpstr>PowerPoint-presentatie</vt:lpstr>
      <vt:lpstr>Hinder en omleidingen</vt:lpstr>
      <vt:lpstr>Hinder en omleidingen</vt:lpstr>
      <vt:lpstr>Hinder en omleidingen</vt:lpstr>
      <vt:lpstr>Hinder en omleidingen: afvalophaling</vt:lpstr>
      <vt:lpstr>Hinder en omleidingen: parkeren</vt:lpstr>
      <vt:lpstr>Contactgegevens</vt:lpstr>
      <vt:lpstr>Vragen?</vt:lpstr>
      <vt:lpstr>Bedankt voor  uw aandacht!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Opgelet!</dc:title>
  <dc:creator>Celien Claesen</dc:creator>
  <cp:lastModifiedBy>Ivo Hulshagen</cp:lastModifiedBy>
  <cp:revision>30</cp:revision>
  <dcterms:created xsi:type="dcterms:W3CDTF">2023-03-06T10:40:32Z</dcterms:created>
  <dcterms:modified xsi:type="dcterms:W3CDTF">2023-03-08T15:21:48Z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0x010100109A0DCB79D7B24985199ED9874CF049</vt:lpwstr>
  </property>
  <property fmtid="{D5CDD505-2E9C-101B-9397-08002B2CF9AE}" pid="3" name="_dlc_DocIdItemGuid">
    <vt:lpwstr>6398a6d5-8d2f-4362-859a-69b2f1444d3a</vt:lpwstr>
  </property>
  <property fmtid="{D5CDD505-2E9C-101B-9397-08002B2CF9AE}" pid="4" name="MediaServiceImageTags">
    <vt:lpwstr/>
  </property>
  <property fmtid="{D5CDD505-2E9C-101B-9397-08002B2CF9AE}" pid="5" name="Omschrijving">
    <vt:lpwstr/>
  </property>
  <property fmtid="{D5CDD505-2E9C-101B-9397-08002B2CF9AE}" pid="6" name="lcf76f155ced4ddcb4097134ff3c332f">
    <vt:lpwstr/>
  </property>
  <property fmtid="{D5CDD505-2E9C-101B-9397-08002B2CF9AE}" pid="7" name="TaxCatchAll">
    <vt:lpwstr/>
  </property>
  <property fmtid="{D5CDD505-2E9C-101B-9397-08002B2CF9AE}" pid="8" name="_dlc_DocId">
    <vt:lpwstr>CONNECT-2112212055-58138</vt:lpwstr>
  </property>
  <property fmtid="{D5CDD505-2E9C-101B-9397-08002B2CF9AE}" pid="9" name="_dlc_DocIdUrl">
    <vt:lpwstr>https://connectbe.sharepoint.com/Gemeente Lummen - Communicatie wegenwerken/_layouts/15/DocIdRedir.aspx?ID=CONNECT-2112212055-58138, CONNECT-2112212055-58138</vt:lpwstr>
  </property>
</Properties>
</file>