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47"/>
  </p:notesMasterIdLst>
  <p:sldIdLst>
    <p:sldId id="2972" r:id="rId6"/>
    <p:sldId id="256" r:id="rId7"/>
    <p:sldId id="2999" r:id="rId8"/>
    <p:sldId id="258" r:id="rId9"/>
    <p:sldId id="2989" r:id="rId10"/>
    <p:sldId id="3001" r:id="rId11"/>
    <p:sldId id="3002" r:id="rId12"/>
    <p:sldId id="2998" r:id="rId13"/>
    <p:sldId id="343" r:id="rId14"/>
    <p:sldId id="323" r:id="rId15"/>
    <p:sldId id="3019" r:id="rId16"/>
    <p:sldId id="3017" r:id="rId17"/>
    <p:sldId id="3020" r:id="rId18"/>
    <p:sldId id="3016" r:id="rId19"/>
    <p:sldId id="3022" r:id="rId20"/>
    <p:sldId id="3018" r:id="rId21"/>
    <p:sldId id="3021" r:id="rId22"/>
    <p:sldId id="3003" r:id="rId23"/>
    <p:sldId id="3010" r:id="rId24"/>
    <p:sldId id="321" r:id="rId25"/>
    <p:sldId id="3009" r:id="rId26"/>
    <p:sldId id="341" r:id="rId27"/>
    <p:sldId id="310" r:id="rId28"/>
    <p:sldId id="3004" r:id="rId29"/>
    <p:sldId id="3005" r:id="rId30"/>
    <p:sldId id="3006" r:id="rId31"/>
    <p:sldId id="3007" r:id="rId32"/>
    <p:sldId id="3008" r:id="rId33"/>
    <p:sldId id="3011" r:id="rId34"/>
    <p:sldId id="3013" r:id="rId35"/>
    <p:sldId id="3012" r:id="rId36"/>
    <p:sldId id="3014" r:id="rId37"/>
    <p:sldId id="3015" r:id="rId38"/>
    <p:sldId id="575" r:id="rId39"/>
    <p:sldId id="576" r:id="rId40"/>
    <p:sldId id="577" r:id="rId41"/>
    <p:sldId id="578" r:id="rId42"/>
    <p:sldId id="377" r:id="rId43"/>
    <p:sldId id="582" r:id="rId44"/>
    <p:sldId id="647" r:id="rId45"/>
    <p:sldId id="290" r:id="rId4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BAA3494A-05A3-4A99-B5FE-ED26A02300A9}">
          <p14:sldIdLst>
            <p14:sldId id="2972"/>
            <p14:sldId id="256"/>
            <p14:sldId id="2999"/>
            <p14:sldId id="258"/>
            <p14:sldId id="2989"/>
            <p14:sldId id="3001"/>
            <p14:sldId id="3002"/>
            <p14:sldId id="2998"/>
            <p14:sldId id="343"/>
            <p14:sldId id="323"/>
            <p14:sldId id="3019"/>
            <p14:sldId id="3017"/>
            <p14:sldId id="3020"/>
            <p14:sldId id="3016"/>
            <p14:sldId id="3022"/>
            <p14:sldId id="3018"/>
            <p14:sldId id="3021"/>
            <p14:sldId id="3003"/>
            <p14:sldId id="3010"/>
            <p14:sldId id="321"/>
            <p14:sldId id="3009"/>
            <p14:sldId id="341"/>
            <p14:sldId id="310"/>
            <p14:sldId id="3004"/>
            <p14:sldId id="3005"/>
            <p14:sldId id="3006"/>
            <p14:sldId id="3007"/>
            <p14:sldId id="3008"/>
            <p14:sldId id="3011"/>
            <p14:sldId id="3013"/>
            <p14:sldId id="3012"/>
            <p14:sldId id="3014"/>
            <p14:sldId id="3015"/>
            <p14:sldId id="575"/>
            <p14:sldId id="576"/>
            <p14:sldId id="577"/>
            <p14:sldId id="578"/>
            <p14:sldId id="377"/>
            <p14:sldId id="582"/>
            <p14:sldId id="647"/>
            <p14:sldId id="290"/>
          </p14:sldIdLst>
        </p14:section>
        <p14:section name="Naamloze sectie" id="{30E4ACFD-C9F6-460D-BC13-33ADED8C80B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B642"/>
    <a:srgbClr val="3EB5E0"/>
    <a:srgbClr val="317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6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 Aerts" userId="532359dd-f2bb-4188-aa7c-16f2be2946ce" providerId="ADAL" clId="{47C40E62-A36C-4266-99DC-B699C527BCBE}"/>
    <pc:docChg chg="modSld">
      <pc:chgData name="Kris Aerts" userId="532359dd-f2bb-4188-aa7c-16f2be2946ce" providerId="ADAL" clId="{47C40E62-A36C-4266-99DC-B699C527BCBE}" dt="2022-08-30T12:20:25.315" v="4" actId="20577"/>
      <pc:docMkLst>
        <pc:docMk/>
      </pc:docMkLst>
      <pc:sldChg chg="modSp mod">
        <pc:chgData name="Kris Aerts" userId="532359dd-f2bb-4188-aa7c-16f2be2946ce" providerId="ADAL" clId="{47C40E62-A36C-4266-99DC-B699C527BCBE}" dt="2022-08-30T12:20:25.315" v="4" actId="20577"/>
        <pc:sldMkLst>
          <pc:docMk/>
          <pc:sldMk cId="2725406608" sldId="343"/>
        </pc:sldMkLst>
        <pc:spChg chg="mod">
          <ac:chgData name="Kris Aerts" userId="532359dd-f2bb-4188-aa7c-16f2be2946ce" providerId="ADAL" clId="{47C40E62-A36C-4266-99DC-B699C527BCBE}" dt="2022-08-30T12:20:25.315" v="4" actId="20577"/>
          <ac:spMkLst>
            <pc:docMk/>
            <pc:sldMk cId="2725406608" sldId="343"/>
            <ac:spMk id="7" creationId="{A4232CF8-F814-58A4-BCDA-69206DB2839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5C76F-9CC5-4823-9471-E170A569E18C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8BE93-CBA4-44A6-9FE0-CD9DDF3B7DF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320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C8C5E-2F1F-4450-B5A1-F3B89D01EB9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10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5778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3455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8738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3572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3227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9830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179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7590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2937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767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6769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5447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4154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5143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8494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213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67DDE-04D6-C843-AD38-054449061DF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639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11710"/>
          </a:xfrm>
          <a:noFill/>
        </p:spPr>
        <p:txBody>
          <a:bodyPr anchor="b"/>
          <a:lstStyle>
            <a:lvl1pPr algn="ctr">
              <a:defRPr sz="6000" b="1">
                <a:solidFill>
                  <a:srgbClr val="3176BA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034073"/>
            <a:ext cx="9144000" cy="905070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rgbClr val="3EB5E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ondertitelstijl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3"/>
          </p:nvPr>
        </p:nvSpPr>
        <p:spPr>
          <a:xfrm>
            <a:off x="1524000" y="2995613"/>
            <a:ext cx="9072563" cy="4905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9" y="4534845"/>
            <a:ext cx="3968723" cy="189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18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364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1280710" y="336518"/>
            <a:ext cx="597600" cy="618496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199" y="336518"/>
            <a:ext cx="10302551" cy="618496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9730" y="5525062"/>
            <a:ext cx="1647459" cy="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1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200CF42E-24A7-A24E-9238-01EC54C6DF8B}"/>
              </a:ext>
            </a:extLst>
          </p:cNvPr>
          <p:cNvSpPr/>
          <p:nvPr userDrawn="1"/>
        </p:nvSpPr>
        <p:spPr>
          <a:xfrm>
            <a:off x="0" y="4836319"/>
            <a:ext cx="12192000" cy="2021681"/>
          </a:xfrm>
          <a:prstGeom prst="rect">
            <a:avLst/>
          </a:prstGeom>
          <a:solidFill>
            <a:srgbClr val="027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6296" y="535864"/>
            <a:ext cx="10859408" cy="57862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 w="317500">
            <a:noFill/>
          </a:ln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xmlns="" id="{F5AA5B4B-4AB7-0647-96BE-38BBCC968C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8154" y="1205707"/>
            <a:ext cx="6873053" cy="2576584"/>
          </a:xfrm>
          <a:prstGeom prst="rect">
            <a:avLst/>
          </a:prstGeom>
          <a:effectLst>
            <a:outerShdw blurRad="279400" dist="38100" dir="2700000" algn="tl" rotWithShape="0">
              <a:schemeClr val="tx1">
                <a:alpha val="40000"/>
              </a:schemeClr>
            </a:outerShdw>
          </a:effectLst>
        </p:spPr>
        <p:txBody>
          <a:bodyPr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>
              <a:defRPr b="1" i="0">
                <a:latin typeface="Montserrat" pitchFamily="2" charset="77"/>
              </a:defRPr>
            </a:lvl2pPr>
            <a:lvl3pPr>
              <a:defRPr b="1" i="0">
                <a:latin typeface="Montserrat" pitchFamily="2" charset="77"/>
              </a:defRPr>
            </a:lvl3pPr>
            <a:lvl4pPr>
              <a:defRPr b="1" i="0">
                <a:latin typeface="Montserrat" pitchFamily="2" charset="77"/>
              </a:defRPr>
            </a:lvl4pPr>
            <a:lvl5pPr>
              <a:defRPr b="1" i="0">
                <a:latin typeface="Montserrat" pitchFamily="2" charset="77"/>
              </a:defRPr>
            </a:lvl5pPr>
          </a:lstStyle>
          <a:p>
            <a:pPr lvl="0"/>
            <a:r>
              <a:rPr lang="nl-NL" dirty="0"/>
              <a:t>Begin slide tekst</a:t>
            </a:r>
          </a:p>
        </p:txBody>
      </p:sp>
    </p:spTree>
    <p:extLst>
      <p:ext uri="{BB962C8B-B14F-4D97-AF65-F5344CB8AC3E}">
        <p14:creationId xmlns:p14="http://schemas.microsoft.com/office/powerpoint/2010/main" val="3684583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Slide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172C6F65-FFD3-D94B-9435-F1928640735A}"/>
              </a:ext>
            </a:extLst>
          </p:cNvPr>
          <p:cNvSpPr/>
          <p:nvPr userDrawn="1"/>
        </p:nvSpPr>
        <p:spPr>
          <a:xfrm>
            <a:off x="8993356" y="0"/>
            <a:ext cx="3198643" cy="6858000"/>
          </a:xfrm>
          <a:prstGeom prst="rect">
            <a:avLst/>
          </a:prstGeom>
          <a:solidFill>
            <a:srgbClr val="027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5962" y="508155"/>
            <a:ext cx="3519742" cy="208264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7ED4ABD6-77AE-CF40-931F-29B622437D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05962" y="2821863"/>
            <a:ext cx="3519742" cy="352798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xmlns="" id="{30EB132F-1E69-0A4B-9AE2-C8C4099808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3023" y="820738"/>
            <a:ext cx="5680030" cy="1008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0279BF"/>
                </a:solidFill>
                <a:latin typeface="Calibri" panose="020F0502020204030204" pitchFamily="34" charset="0"/>
              </a:defRPr>
            </a:lvl1pPr>
            <a:lvl2pPr>
              <a:defRPr b="1" i="0">
                <a:latin typeface="Montserrat" pitchFamily="2" charset="77"/>
              </a:defRPr>
            </a:lvl2pPr>
            <a:lvl3pPr>
              <a:defRPr b="1" i="0">
                <a:latin typeface="Montserrat" pitchFamily="2" charset="77"/>
              </a:defRPr>
            </a:lvl3pPr>
            <a:lvl4pPr>
              <a:defRPr b="1" i="0">
                <a:latin typeface="Montserrat" pitchFamily="2" charset="77"/>
              </a:defRPr>
            </a:lvl4pPr>
            <a:lvl5pPr>
              <a:defRPr b="1" i="0">
                <a:latin typeface="Montserrat" pitchFamily="2" charset="77"/>
              </a:defRPr>
            </a:lvl5pPr>
          </a:lstStyle>
          <a:p>
            <a:pPr lvl="0"/>
            <a:r>
              <a:rPr lang="nl-NL" dirty="0"/>
              <a:t>Titel invullen over één of twee regels</a:t>
            </a:r>
            <a:endParaRPr lang="nl-BE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xmlns="" id="{BB732EA2-0821-3A45-9FB2-4924263C2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787" y="2410691"/>
            <a:ext cx="5347456" cy="27566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400" b="0" i="0">
                <a:latin typeface="Calibri Light" panose="020F0302020204030204" pitchFamily="34" charset="0"/>
              </a:defRPr>
            </a:lvl1pPr>
            <a:lvl2pPr>
              <a:defRPr sz="1400" b="0" i="0">
                <a:latin typeface="Montserrat Light" pitchFamily="2" charset="77"/>
              </a:defRPr>
            </a:lvl2pPr>
            <a:lvl3pPr>
              <a:defRPr sz="1400" b="0" i="0">
                <a:latin typeface="Montserrat Light" pitchFamily="2" charset="77"/>
              </a:defRPr>
            </a:lvl3pPr>
            <a:lvl4pPr>
              <a:defRPr sz="1400" b="0" i="0">
                <a:latin typeface="Montserrat Light" pitchFamily="2" charset="77"/>
              </a:defRPr>
            </a:lvl4pPr>
            <a:lvl5pPr>
              <a:defRPr sz="1400" b="0" i="0">
                <a:latin typeface="Montserrat Light" pitchFamily="2" charset="77"/>
              </a:defRPr>
            </a:lvl5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40829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ofdstukscherm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24">
            <a:extLst>
              <a:ext uri="{FF2B5EF4-FFF2-40B4-BE49-F238E27FC236}">
                <a16:creationId xmlns:a16="http://schemas.microsoft.com/office/drawing/2014/main" xmlns="" id="{E0D8DE75-3493-A642-AA16-75410114C6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00" y="6"/>
            <a:ext cx="7620000" cy="6869113"/>
          </a:xfrm>
          <a:solidFill>
            <a:schemeClr val="bg1">
              <a:lumMod val="95000"/>
            </a:schemeClr>
          </a:solidFill>
        </p:spPr>
        <p:txBody>
          <a:bodyPr lIns="3600000" tIns="2880000" rIns="288000">
            <a:normAutofit/>
          </a:bodyPr>
          <a:lstStyle>
            <a:lvl1pPr marL="0" indent="0" algn="r">
              <a:buNone/>
              <a:defRPr sz="1350"/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xmlns="" id="{30932080-C2AB-E64B-B208-5F2BF0F8A2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" y="0"/>
            <a:ext cx="9499387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GB" dirty="0"/>
              <a:t>   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E90E49B-E28F-E04A-952A-60081EC69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98" y="714250"/>
            <a:ext cx="5961687" cy="1672402"/>
          </a:xfrm>
        </p:spPr>
        <p:txBody>
          <a:bodyPr anchor="t">
            <a:noAutofit/>
          </a:bodyPr>
          <a:lstStyle>
            <a:lvl1pPr marL="11906" indent="-11906">
              <a:tabLst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 dirty="0"/>
              <a:t># 1 Hoofdstuktitel</a:t>
            </a:r>
            <a:br>
              <a:rPr lang="nl-NL" dirty="0"/>
            </a:br>
            <a:endParaRPr lang="en-GB" dirty="0"/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xmlns="" id="{E3009A38-6C62-4FD3-A410-9865B56B4CC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05119" y="6235054"/>
            <a:ext cx="1155600" cy="378832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440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AD3B07D-9B6F-AC4C-BDE2-22F6E119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5" y="274771"/>
            <a:ext cx="8621683" cy="1325563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5F88717-53D7-6B45-A050-CBB11BEC6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27" y="1865452"/>
            <a:ext cx="9486703" cy="3812025"/>
          </a:xfrm>
        </p:spPr>
        <p:txBody>
          <a:bodyPr>
            <a:noAutofit/>
          </a:bodyPr>
          <a:lstStyle>
            <a:lvl1pPr marL="172637" indent="-172637">
              <a:lnSpc>
                <a:spcPct val="85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05984" indent="-133347">
              <a:lnSpc>
                <a:spcPct val="85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Systeemlettertype"/>
              <a:buChar char="-"/>
              <a:tabLst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39330" indent="-133347">
              <a:lnSpc>
                <a:spcPct val="85000"/>
              </a:lnSpc>
              <a:spcBef>
                <a:spcPts val="225"/>
              </a:spcBef>
              <a:spcAft>
                <a:spcPts val="300"/>
              </a:spcAft>
              <a:buClr>
                <a:schemeClr val="accent2"/>
              </a:buClr>
              <a:buFont typeface="Wingdings" pitchFamily="2" charset="2"/>
              <a:buChar char="§"/>
              <a:tabLst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72677" indent="-133347">
              <a:lnSpc>
                <a:spcPct val="85000"/>
              </a:lnSpc>
              <a:spcBef>
                <a:spcPts val="150"/>
              </a:spcBef>
              <a:spcAft>
                <a:spcPts val="300"/>
              </a:spcAft>
              <a:buClr>
                <a:srgbClr val="B2D234"/>
              </a:buClr>
              <a:buFont typeface="Courier New" panose="02070309020205020404" pitchFamily="49" charset="0"/>
              <a:buChar char="o"/>
              <a:tabLst/>
              <a:defRPr sz="1050"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911C1E4F-8774-5342-AE68-60FE06A9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64411" y="6253425"/>
            <a:ext cx="1582844" cy="413382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750"/>
            </a:lvl1pPr>
          </a:lstStyle>
          <a:p>
            <a:r>
              <a:rPr lang="nl-BE"/>
              <a:t>Juli 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C8D06DB-C709-5A41-8480-53353F6E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9705" y="6253425"/>
            <a:ext cx="6533803" cy="413382"/>
          </a:xfrm>
        </p:spPr>
        <p:txBody>
          <a:bodyPr/>
          <a:lstStyle>
            <a:lvl1pPr>
              <a:defRPr sz="750"/>
            </a:lvl1pPr>
          </a:lstStyle>
          <a:p>
            <a:r>
              <a:rPr lang="en-GB"/>
              <a:t>Voettekst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D695D411-CEA8-554D-BED9-4379B873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3116" y="6253426"/>
            <a:ext cx="469784" cy="413382"/>
          </a:xfrm>
        </p:spPr>
        <p:txBody>
          <a:bodyPr/>
          <a:lstStyle>
            <a:lvl1pPr>
              <a:defRPr sz="750"/>
            </a:lvl1pPr>
          </a:lstStyle>
          <a:p>
            <a:fld id="{0D55AD90-E753-AA4D-96BD-B26D74333C3A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36A423BC-CC51-3044-8831-0BAB7FFCC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0903" y="454157"/>
            <a:ext cx="1181100" cy="1231900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xmlns="" id="{BD9C4613-6B3C-3546-8EBD-89C58E975CA2}"/>
              </a:ext>
            </a:extLst>
          </p:cNvPr>
          <p:cNvSpPr/>
          <p:nvPr userDrawn="1"/>
        </p:nvSpPr>
        <p:spPr>
          <a:xfrm>
            <a:off x="11013202" y="6437264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CB1983D2-3597-7748-977B-8AAB3BF583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211" y="6239785"/>
            <a:ext cx="1155600" cy="38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11710"/>
          </a:xfrm>
          <a:noFill/>
        </p:spPr>
        <p:txBody>
          <a:bodyPr anchor="b"/>
          <a:lstStyle>
            <a:lvl1pPr algn="ctr">
              <a:defRPr sz="6000" b="1">
                <a:solidFill>
                  <a:srgbClr val="3176BA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034073"/>
            <a:ext cx="9144000" cy="905070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rgbClr val="3EB5E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ondertitelstijl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3"/>
          </p:nvPr>
        </p:nvSpPr>
        <p:spPr>
          <a:xfrm>
            <a:off x="1524000" y="2995613"/>
            <a:ext cx="9072563" cy="4905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9" y="4534845"/>
            <a:ext cx="3968723" cy="189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2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8064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</a:blip>
          <a:srcRect t="12831"/>
          <a:stretch/>
        </p:blipFill>
        <p:spPr>
          <a:xfrm>
            <a:off x="-1" y="1"/>
            <a:ext cx="12293013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2323321"/>
            <a:ext cx="10515600" cy="1026173"/>
          </a:xfrm>
          <a:noFill/>
        </p:spPr>
        <p:txBody>
          <a:bodyPr anchor="b"/>
          <a:lstStyle>
            <a:lvl1pPr algn="ctr">
              <a:defRPr sz="6000" b="0">
                <a:solidFill>
                  <a:srgbClr val="3176BA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3376483"/>
            <a:ext cx="10515600" cy="635680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rgbClr val="3EB5E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42" y="5164338"/>
            <a:ext cx="2264316" cy="10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22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140441"/>
            <a:ext cx="5181600" cy="503652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140441"/>
            <a:ext cx="5181600" cy="503652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8284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775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4"/>
            <a:ext cx="10515600" cy="5976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102665"/>
            <a:ext cx="5157787" cy="823912"/>
          </a:xfrm>
        </p:spPr>
        <p:txBody>
          <a:bodyPr anchor="b"/>
          <a:lstStyle>
            <a:lvl1pPr marL="0" indent="0">
              <a:buNone/>
              <a:defRPr sz="2400" b="1" u="sng">
                <a:solidFill>
                  <a:srgbClr val="E9B64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093264"/>
            <a:ext cx="5157787" cy="409639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102665"/>
            <a:ext cx="5183188" cy="823912"/>
          </a:xfrm>
        </p:spPr>
        <p:txBody>
          <a:bodyPr anchor="b"/>
          <a:lstStyle>
            <a:lvl1pPr marL="0" indent="0">
              <a:buNone/>
              <a:defRPr sz="2400" b="1" u="sng">
                <a:solidFill>
                  <a:srgbClr val="E9B64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093264"/>
            <a:ext cx="5183188" cy="409639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6646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059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9704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597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138335"/>
            <a:ext cx="3932237" cy="47306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8694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97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129005"/>
            <a:ext cx="3932237" cy="47399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1602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6866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1280710" y="336518"/>
            <a:ext cx="597600" cy="618496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199" y="336518"/>
            <a:ext cx="10302551" cy="618496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9730" y="5525062"/>
            <a:ext cx="1647459" cy="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2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2057083"/>
            <a:ext cx="12192000" cy="28104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15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</a:blip>
          <a:srcRect t="12831"/>
          <a:stretch/>
        </p:blipFill>
        <p:spPr>
          <a:xfrm>
            <a:off x="-1" y="1"/>
            <a:ext cx="12293013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2323321"/>
            <a:ext cx="10515600" cy="1026173"/>
          </a:xfrm>
          <a:noFill/>
        </p:spPr>
        <p:txBody>
          <a:bodyPr anchor="b"/>
          <a:lstStyle>
            <a:lvl1pPr algn="ctr">
              <a:defRPr sz="6000" b="0">
                <a:solidFill>
                  <a:srgbClr val="3176BA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3376483"/>
            <a:ext cx="10515600" cy="635680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rgbClr val="3EB5E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42" y="5164338"/>
            <a:ext cx="2264316" cy="10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7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140441"/>
            <a:ext cx="5181600" cy="503652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140441"/>
            <a:ext cx="5181600" cy="503652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793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4"/>
            <a:ext cx="10515600" cy="5976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102665"/>
            <a:ext cx="5157787" cy="823912"/>
          </a:xfrm>
        </p:spPr>
        <p:txBody>
          <a:bodyPr anchor="b"/>
          <a:lstStyle>
            <a:lvl1pPr marL="0" indent="0">
              <a:buNone/>
              <a:defRPr sz="2400" b="1" u="sng">
                <a:solidFill>
                  <a:srgbClr val="E9B64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093264"/>
            <a:ext cx="5157787" cy="409639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102665"/>
            <a:ext cx="5183188" cy="823912"/>
          </a:xfrm>
        </p:spPr>
        <p:txBody>
          <a:bodyPr anchor="b"/>
          <a:lstStyle>
            <a:lvl1pPr marL="0" indent="0">
              <a:buNone/>
              <a:defRPr sz="2400" b="1" u="sng">
                <a:solidFill>
                  <a:srgbClr val="E9B64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093264"/>
            <a:ext cx="5183188" cy="409639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734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93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501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597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138335"/>
            <a:ext cx="3932237" cy="47306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415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97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129005"/>
            <a:ext cx="3932237" cy="47399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1679-03DB-4973-80A9-9FBC14DF5B61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AE8ED-51D1-41BC-8A54-0F97EE6EB7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839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5928"/>
          </a:xfrm>
          <a:prstGeom prst="rect">
            <a:avLst/>
          </a:prstGeom>
          <a:solidFill>
            <a:srgbClr val="3EB5E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091682"/>
            <a:ext cx="10515600" cy="5085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176BA"/>
                </a:solidFill>
              </a:defRPr>
            </a:lvl1pPr>
          </a:lstStyle>
          <a:p>
            <a:fld id="{84491679-03DB-4973-80A9-9FBC14DF5B61}" type="datetimeFigureOut">
              <a:rPr lang="nl-BE" smtClean="0"/>
              <a:pPr/>
              <a:t>30/08/2022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fld id="{1B4AE8ED-51D1-41BC-8A54-0F97EE6EB7D5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70" y="5962150"/>
            <a:ext cx="1647459" cy="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8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Clr>
          <a:srgbClr val="E9B642"/>
        </a:buClr>
        <a:buFont typeface="Wingdings" panose="05000000000000000000" pitchFamily="2" charset="2"/>
        <a:buChar char="§"/>
        <a:defRPr sz="2800" kern="1200">
          <a:solidFill>
            <a:srgbClr val="3176BA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E9B642"/>
        </a:buClr>
        <a:buFont typeface="Wingdings" panose="05000000000000000000" pitchFamily="2" charset="2"/>
        <a:buChar char="§"/>
        <a:defRPr sz="2400" kern="1200">
          <a:solidFill>
            <a:srgbClr val="3176BA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E9B642"/>
        </a:buClr>
        <a:buFont typeface="Wingdings" panose="05000000000000000000" pitchFamily="2" charset="2"/>
        <a:buChar char="§"/>
        <a:defRPr sz="2000" kern="1200">
          <a:solidFill>
            <a:srgbClr val="3176BA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E9B642"/>
        </a:buClr>
        <a:buFont typeface="Wingdings" panose="05000000000000000000" pitchFamily="2" charset="2"/>
        <a:buChar char="§"/>
        <a:defRPr sz="1800" kern="1200">
          <a:solidFill>
            <a:srgbClr val="3176BA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E9B642"/>
        </a:buClr>
        <a:buFont typeface="Wingdings" panose="05000000000000000000" pitchFamily="2" charset="2"/>
        <a:buChar char="§"/>
        <a:defRPr sz="1800" kern="1200">
          <a:solidFill>
            <a:srgbClr val="3176B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5928"/>
          </a:xfrm>
          <a:prstGeom prst="rect">
            <a:avLst/>
          </a:prstGeom>
          <a:solidFill>
            <a:srgbClr val="3EB5E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091682"/>
            <a:ext cx="10515600" cy="5085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176BA"/>
                </a:solidFill>
              </a:defRPr>
            </a:lvl1pPr>
          </a:lstStyle>
          <a:p>
            <a:fld id="{84491679-03DB-4973-80A9-9FBC14DF5B61}" type="datetimeFigureOut">
              <a:rPr lang="nl-BE" smtClean="0"/>
              <a:pPr/>
              <a:t>30/08/2022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fld id="{1B4AE8ED-51D1-41BC-8A54-0F97EE6EB7D5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70" y="5962150"/>
            <a:ext cx="1647459" cy="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6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Clr>
          <a:srgbClr val="E9B642"/>
        </a:buClr>
        <a:buFont typeface="Wingdings" panose="05000000000000000000" pitchFamily="2" charset="2"/>
        <a:buChar char="§"/>
        <a:defRPr sz="2800" kern="1200">
          <a:solidFill>
            <a:srgbClr val="3176BA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E9B642"/>
        </a:buClr>
        <a:buFont typeface="Wingdings" panose="05000000000000000000" pitchFamily="2" charset="2"/>
        <a:buChar char="§"/>
        <a:defRPr sz="2400" kern="1200">
          <a:solidFill>
            <a:srgbClr val="3176BA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E9B642"/>
        </a:buClr>
        <a:buFont typeface="Wingdings" panose="05000000000000000000" pitchFamily="2" charset="2"/>
        <a:buChar char="§"/>
        <a:defRPr sz="2000" kern="1200">
          <a:solidFill>
            <a:srgbClr val="3176BA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E9B642"/>
        </a:buClr>
        <a:buFont typeface="Wingdings" panose="05000000000000000000" pitchFamily="2" charset="2"/>
        <a:buChar char="§"/>
        <a:defRPr sz="1800" kern="1200">
          <a:solidFill>
            <a:srgbClr val="3176BA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E9B642"/>
        </a:buClr>
        <a:buFont typeface="Wingdings" panose="05000000000000000000" pitchFamily="2" charset="2"/>
        <a:buChar char="§"/>
        <a:defRPr sz="1800" kern="1200">
          <a:solidFill>
            <a:srgbClr val="3176B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tmp"/><Relationship Id="rId4" Type="http://schemas.openxmlformats.org/officeDocument/2006/relationships/image" Target="../media/image35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1.jpe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hyperlink" Target="mailto:info@dcainfra.be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ca.b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981835" y="727094"/>
            <a:ext cx="822833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" panose="020B0602020204020303" pitchFamily="34" charset="-79"/>
                <a:ea typeface="Roboto Black" panose="02000000000000000000" pitchFamily="2" charset="0"/>
                <a:cs typeface="Open Sans Light" panose="020B0306030504020204" pitchFamily="34" charset="0"/>
              </a:rPr>
              <a:t>#WIJZIJNDCA </a:t>
            </a:r>
            <a:endParaRPr kumimoji="0" lang="ru-RU" sz="5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xmlns="" id="{B3F19D23-9FF0-46C0-9B5D-741FE5E2CF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3" b="32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02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1AC1B592-18FB-4B93-A56F-CC2542EE7D60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2642EA39-D084-4B52-ABEF-6E38619B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9321" y="5585428"/>
            <a:ext cx="1341398" cy="756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E9626645-89B2-2952-22D7-A9E23926B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000" y="516572"/>
            <a:ext cx="9900000" cy="499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7934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600">
              <a:defRPr/>
            </a:pPr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rgbClr val="FFFFFF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D13D16C-D28B-4AF4-8E07-06C82A62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1677" y="5639058"/>
            <a:ext cx="1341398" cy="756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A4232CF8-F814-58A4-BCDA-69206DB28390}"/>
              </a:ext>
            </a:extLst>
          </p:cNvPr>
          <p:cNvSpPr txBox="1">
            <a:spLocks/>
          </p:cNvSpPr>
          <p:nvPr/>
        </p:nvSpPr>
        <p:spPr>
          <a:xfrm>
            <a:off x="1049969" y="1436699"/>
            <a:ext cx="7676360" cy="3066473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 err="1"/>
              <a:t>Fase</a:t>
            </a:r>
            <a:r>
              <a:rPr lang="en-US" b="1" u="sng" dirty="0"/>
              <a:t> 2 – </a:t>
            </a:r>
            <a:r>
              <a:rPr lang="en-US" b="1" u="sng" dirty="0" err="1"/>
              <a:t>Geneikenstraat</a:t>
            </a:r>
            <a:r>
              <a:rPr lang="en-US" b="1" u="sng" dirty="0"/>
              <a:t> </a:t>
            </a:r>
            <a:r>
              <a:rPr lang="en-US" b="1" u="sng" dirty="0" err="1"/>
              <a:t>vanaf</a:t>
            </a:r>
            <a:r>
              <a:rPr lang="en-US" b="1" u="sng" dirty="0"/>
              <a:t> </a:t>
            </a:r>
            <a:r>
              <a:rPr lang="en-US" b="1" u="sng" dirty="0" err="1"/>
              <a:t>Lijsterstraat</a:t>
            </a:r>
            <a:r>
              <a:rPr lang="en-US" b="1" u="sng" dirty="0"/>
              <a:t> tot </a:t>
            </a:r>
            <a:r>
              <a:rPr lang="en-US" b="1" u="sng" dirty="0" err="1"/>
              <a:t>huisnr</a:t>
            </a:r>
            <a:r>
              <a:rPr lang="en-US" b="1" u="sng" dirty="0"/>
              <a:t> 52A</a:t>
            </a:r>
          </a:p>
          <a:p>
            <a:r>
              <a:rPr lang="en-US" dirty="0"/>
              <a:t>Start Riolering – begin </a:t>
            </a:r>
            <a:r>
              <a:rPr lang="en-US" dirty="0" err="1"/>
              <a:t>januari</a:t>
            </a:r>
            <a:r>
              <a:rPr lang="en-US" dirty="0"/>
              <a:t> 23</a:t>
            </a:r>
          </a:p>
          <a:p>
            <a:r>
              <a:rPr lang="en-US" dirty="0" err="1"/>
              <a:t>Onderlaag</a:t>
            </a:r>
            <a:r>
              <a:rPr lang="en-US" dirty="0"/>
              <a:t> </a:t>
            </a:r>
            <a:r>
              <a:rPr lang="nl-BE" dirty="0"/>
              <a:t>asfalt</a:t>
            </a:r>
            <a:r>
              <a:rPr lang="en-US" dirty="0"/>
              <a:t> – </a:t>
            </a:r>
            <a:r>
              <a:rPr lang="nl-BE" dirty="0"/>
              <a:t>tweede</a:t>
            </a:r>
            <a:r>
              <a:rPr lang="en-US" dirty="0"/>
              <a:t> </a:t>
            </a:r>
            <a:r>
              <a:rPr lang="nl-BE" dirty="0"/>
              <a:t>helft</a:t>
            </a:r>
            <a:r>
              <a:rPr lang="en-US" dirty="0"/>
              <a:t> </a:t>
            </a:r>
            <a:r>
              <a:rPr lang="en-US" dirty="0" err="1"/>
              <a:t>februari</a:t>
            </a:r>
            <a:r>
              <a:rPr lang="en-US" dirty="0"/>
              <a:t> 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76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1AC1B592-18FB-4B93-A56F-CC2542EE7D60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2642EA39-D084-4B52-ABEF-6E38619B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9321" y="5585428"/>
            <a:ext cx="1341398" cy="756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6D00C640-E041-C2D4-2FE2-1DBAD8516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000" y="396145"/>
            <a:ext cx="9900000" cy="51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763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600">
              <a:defRPr/>
            </a:pPr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rgbClr val="FFFFFF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D13D16C-D28B-4AF4-8E07-06C82A62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1677" y="5639058"/>
            <a:ext cx="1341398" cy="756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A4232CF8-F814-58A4-BCDA-69206DB28390}"/>
              </a:ext>
            </a:extLst>
          </p:cNvPr>
          <p:cNvSpPr txBox="1">
            <a:spLocks/>
          </p:cNvSpPr>
          <p:nvPr/>
        </p:nvSpPr>
        <p:spPr>
          <a:xfrm>
            <a:off x="1049969" y="1436699"/>
            <a:ext cx="7676360" cy="3066473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 err="1"/>
              <a:t>Fase</a:t>
            </a:r>
            <a:r>
              <a:rPr lang="en-US" b="1" u="sng" dirty="0"/>
              <a:t> 3 – </a:t>
            </a:r>
            <a:r>
              <a:rPr lang="en-US" b="1" u="sng" dirty="0" err="1"/>
              <a:t>Sacramentstraat</a:t>
            </a:r>
            <a:r>
              <a:rPr lang="en-US" b="1" u="sng" dirty="0"/>
              <a:t> - </a:t>
            </a:r>
            <a:r>
              <a:rPr lang="en-US" b="1" u="sng" dirty="0" err="1"/>
              <a:t>Lijsterstraat</a:t>
            </a:r>
            <a:endParaRPr lang="en-US" b="1" u="sng" dirty="0"/>
          </a:p>
          <a:p>
            <a:r>
              <a:rPr lang="en-US" dirty="0"/>
              <a:t>Start Riolering – </a:t>
            </a:r>
            <a:r>
              <a:rPr lang="en-US" dirty="0" err="1"/>
              <a:t>eind</a:t>
            </a:r>
            <a:r>
              <a:rPr lang="en-US" dirty="0"/>
              <a:t> </a:t>
            </a:r>
            <a:r>
              <a:rPr lang="nl-BE" dirty="0"/>
              <a:t>februari</a:t>
            </a:r>
            <a:r>
              <a:rPr lang="en-US" dirty="0"/>
              <a:t> 23</a:t>
            </a:r>
          </a:p>
          <a:p>
            <a:r>
              <a:rPr lang="en-US" dirty="0" err="1"/>
              <a:t>Onderlaag</a:t>
            </a:r>
            <a:r>
              <a:rPr lang="en-US" dirty="0"/>
              <a:t> </a:t>
            </a:r>
            <a:r>
              <a:rPr lang="nl-BE" dirty="0"/>
              <a:t>asfalt</a:t>
            </a:r>
            <a:r>
              <a:rPr lang="en-US" dirty="0"/>
              <a:t> – </a:t>
            </a:r>
            <a:r>
              <a:rPr lang="nl-BE" dirty="0"/>
              <a:t>half</a:t>
            </a:r>
            <a:r>
              <a:rPr lang="en-US" dirty="0"/>
              <a:t> </a:t>
            </a:r>
            <a:r>
              <a:rPr lang="en-US" dirty="0" err="1"/>
              <a:t>mei</a:t>
            </a:r>
            <a:r>
              <a:rPr lang="en-US" dirty="0"/>
              <a:t> 23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92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1AC1B592-18FB-4B93-A56F-CC2542EE7D60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2642EA39-D084-4B52-ABEF-6E38619B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9321" y="5585428"/>
            <a:ext cx="1341398" cy="756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E8B47073-A773-1B48-328D-A78431375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6" y="448617"/>
            <a:ext cx="992504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8740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600">
              <a:defRPr/>
            </a:pPr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rgbClr val="FFFFFF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D13D16C-D28B-4AF4-8E07-06C82A62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1677" y="5639058"/>
            <a:ext cx="1341398" cy="756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A4232CF8-F814-58A4-BCDA-69206DB28390}"/>
              </a:ext>
            </a:extLst>
          </p:cNvPr>
          <p:cNvSpPr txBox="1">
            <a:spLocks/>
          </p:cNvSpPr>
          <p:nvPr/>
        </p:nvSpPr>
        <p:spPr>
          <a:xfrm>
            <a:off x="1049969" y="1436699"/>
            <a:ext cx="7676360" cy="3066473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 err="1"/>
              <a:t>Fase</a:t>
            </a:r>
            <a:r>
              <a:rPr lang="en-US" b="1" u="sng" dirty="0"/>
              <a:t> 4 – </a:t>
            </a:r>
            <a:r>
              <a:rPr lang="en-US" b="1" u="sng" dirty="0" err="1"/>
              <a:t>Dwarsstraat</a:t>
            </a:r>
            <a:endParaRPr lang="en-US" b="1" u="sng" dirty="0"/>
          </a:p>
          <a:p>
            <a:r>
              <a:rPr lang="en-US" dirty="0"/>
              <a:t>Start Riolering – half </a:t>
            </a:r>
            <a:r>
              <a:rPr lang="nl-BE" dirty="0"/>
              <a:t>april</a:t>
            </a:r>
            <a:r>
              <a:rPr lang="en-US" dirty="0"/>
              <a:t> 23</a:t>
            </a:r>
          </a:p>
          <a:p>
            <a:r>
              <a:rPr lang="en-US" dirty="0" err="1"/>
              <a:t>Onderlaag</a:t>
            </a:r>
            <a:r>
              <a:rPr lang="en-US" dirty="0"/>
              <a:t> </a:t>
            </a:r>
            <a:r>
              <a:rPr lang="nl-BE" dirty="0"/>
              <a:t>asfalt</a:t>
            </a:r>
            <a:r>
              <a:rPr lang="en-US" dirty="0"/>
              <a:t> – </a:t>
            </a:r>
            <a:r>
              <a:rPr lang="nl-BE" dirty="0"/>
              <a:t>half</a:t>
            </a:r>
            <a:r>
              <a:rPr lang="en-US" dirty="0"/>
              <a:t> </a:t>
            </a:r>
            <a:r>
              <a:rPr lang="en-US" dirty="0" err="1"/>
              <a:t>mei</a:t>
            </a:r>
            <a:r>
              <a:rPr lang="en-US" dirty="0"/>
              <a:t> 23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15067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1AC1B592-18FB-4B93-A56F-CC2542EE7D60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2642EA39-D084-4B52-ABEF-6E38619B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9321" y="5585428"/>
            <a:ext cx="1341398" cy="756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9262E3A9-4131-4788-A2DD-C0D3185C2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449897"/>
            <a:ext cx="992505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823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600">
              <a:defRPr/>
            </a:pPr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rgbClr val="FFFFFF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D13D16C-D28B-4AF4-8E07-06C82A62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1677" y="5639058"/>
            <a:ext cx="1341398" cy="756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A4232CF8-F814-58A4-BCDA-69206DB28390}"/>
              </a:ext>
            </a:extLst>
          </p:cNvPr>
          <p:cNvSpPr txBox="1">
            <a:spLocks/>
          </p:cNvSpPr>
          <p:nvPr/>
        </p:nvSpPr>
        <p:spPr>
          <a:xfrm>
            <a:off x="1049969" y="1436699"/>
            <a:ext cx="7676360" cy="3066473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 err="1"/>
              <a:t>Fase</a:t>
            </a:r>
            <a:r>
              <a:rPr lang="en-US" b="1" u="sng" dirty="0"/>
              <a:t> 5 – </a:t>
            </a:r>
            <a:r>
              <a:rPr lang="en-US" b="1" u="sng" dirty="0" err="1"/>
              <a:t>Geneikenstraat</a:t>
            </a:r>
            <a:r>
              <a:rPr lang="en-US" b="1" u="sng" dirty="0"/>
              <a:t> van </a:t>
            </a:r>
            <a:r>
              <a:rPr lang="en-US" b="1" u="sng" dirty="0" err="1"/>
              <a:t>Voortstraat</a:t>
            </a:r>
            <a:r>
              <a:rPr lang="en-US" b="1" u="sng" dirty="0"/>
              <a:t> tot </a:t>
            </a:r>
            <a:r>
              <a:rPr lang="en-US" b="1" u="sng" dirty="0" err="1"/>
              <a:t>Lijsterstraat</a:t>
            </a:r>
            <a:endParaRPr lang="en-US" b="1" u="sng" dirty="0"/>
          </a:p>
          <a:p>
            <a:r>
              <a:rPr lang="en-US" dirty="0"/>
              <a:t>Start Riolering – </a:t>
            </a:r>
            <a:r>
              <a:rPr lang="en-US" dirty="0" err="1"/>
              <a:t>eind</a:t>
            </a:r>
            <a:r>
              <a:rPr lang="en-US" dirty="0"/>
              <a:t> </a:t>
            </a:r>
            <a:r>
              <a:rPr lang="nl-BE" dirty="0"/>
              <a:t>april</a:t>
            </a:r>
            <a:r>
              <a:rPr lang="en-US" dirty="0"/>
              <a:t> 23</a:t>
            </a:r>
          </a:p>
          <a:p>
            <a:r>
              <a:rPr lang="en-US" dirty="0" err="1"/>
              <a:t>Onderlaag</a:t>
            </a:r>
            <a:r>
              <a:rPr lang="en-US" dirty="0"/>
              <a:t> </a:t>
            </a:r>
            <a:r>
              <a:rPr lang="nl-BE" dirty="0"/>
              <a:t>asfalt</a:t>
            </a:r>
            <a:r>
              <a:rPr lang="en-US" dirty="0"/>
              <a:t> – </a:t>
            </a:r>
            <a:r>
              <a:rPr lang="nl-BE" dirty="0"/>
              <a:t>eind</a:t>
            </a:r>
            <a:r>
              <a:rPr lang="en-US" dirty="0"/>
              <a:t> </a:t>
            </a:r>
            <a:r>
              <a:rPr lang="en-US" dirty="0" err="1"/>
              <a:t>mei</a:t>
            </a:r>
            <a:r>
              <a:rPr lang="en-US" dirty="0"/>
              <a:t> 23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107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1AC1B592-18FB-4B93-A56F-CC2542EE7D60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2642EA39-D084-4B52-ABEF-6E38619B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9321" y="5585428"/>
            <a:ext cx="1341398" cy="756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xmlns="" id="{FD44B7A5-3DD9-9006-77B5-6B948036D9B8}"/>
              </a:ext>
            </a:extLst>
          </p:cNvPr>
          <p:cNvSpPr txBox="1">
            <a:spLocks/>
          </p:cNvSpPr>
          <p:nvPr/>
        </p:nvSpPr>
        <p:spPr>
          <a:xfrm>
            <a:off x="838200" y="2056862"/>
            <a:ext cx="10515600" cy="755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5400" b="1" dirty="0">
                <a:solidFill>
                  <a:schemeClr val="tx1"/>
                </a:solidFill>
              </a:rPr>
              <a:t>Verloop van de werf</a:t>
            </a:r>
            <a:r>
              <a:rPr lang="nl-BE" sz="5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30633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7289302-D809-CF45-9D32-4A974C5FDC23}"/>
              </a:ext>
            </a:extLst>
          </p:cNvPr>
          <p:cNvCxnSpPr>
            <a:cxnSpLocks/>
          </p:cNvCxnSpPr>
          <p:nvPr/>
        </p:nvCxnSpPr>
        <p:spPr>
          <a:xfrm flipH="1">
            <a:off x="1344355" y="5204825"/>
            <a:ext cx="398087" cy="0"/>
          </a:xfrm>
          <a:prstGeom prst="line">
            <a:avLst/>
          </a:prstGeom>
          <a:ln>
            <a:solidFill>
              <a:srgbClr val="686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02552777-C504-A241-9AE0-8722CBA679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43398" y="5310898"/>
            <a:ext cx="8847547" cy="1055307"/>
          </a:xfrm>
        </p:spPr>
        <p:txBody>
          <a:bodyPr/>
          <a:lstStyle/>
          <a:p>
            <a:r>
              <a:rPr lang="nl-BE" sz="4000" dirty="0">
                <a:solidFill>
                  <a:schemeClr val="bg2"/>
                </a:solidFill>
              </a:rPr>
              <a:t>Voorbereidende 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559892-938C-71A9-733E-6C657151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DF10DD2F-6BCC-1061-5EFC-FD9E6E1BDD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516" b="37128"/>
          <a:stretch/>
        </p:blipFill>
        <p:spPr>
          <a:xfrm>
            <a:off x="6117810" y="2103621"/>
            <a:ext cx="4710545" cy="2650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xmlns="" id="{4BA1922F-915B-BF44-B55D-079E6CA956A8}"/>
              </a:ext>
            </a:extLst>
          </p:cNvPr>
          <p:cNvGrpSpPr/>
          <p:nvPr/>
        </p:nvGrpSpPr>
        <p:grpSpPr>
          <a:xfrm>
            <a:off x="947387" y="2110676"/>
            <a:ext cx="4514634" cy="2636646"/>
            <a:chOff x="1741714" y="3910518"/>
            <a:chExt cx="4514634" cy="2636646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xmlns="" id="{7CCF9BCB-650B-489C-ED8D-F31944E4C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5" t="33693" r="8615" b="5519"/>
            <a:stretch/>
          </p:blipFill>
          <p:spPr>
            <a:xfrm>
              <a:off x="1741714" y="3910518"/>
              <a:ext cx="4514634" cy="263664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xmlns="" id="{DF1ECABC-0584-090C-B9D4-DDE957CEC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775" y="4447682"/>
              <a:ext cx="1428949" cy="1562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0476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Lummen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40965" y="2218631"/>
            <a:ext cx="10310070" cy="1816474"/>
          </a:xfrm>
        </p:spPr>
        <p:txBody>
          <a:bodyPr/>
          <a:lstStyle/>
          <a:p>
            <a:r>
              <a:rPr lang="nl-BE" dirty="0"/>
              <a:t>Riolerings- en Wegeniswerken </a:t>
            </a:r>
            <a:r>
              <a:rPr lang="nl-BE" dirty="0" err="1"/>
              <a:t>Oudestraat</a:t>
            </a:r>
            <a:r>
              <a:rPr lang="nl-BE" dirty="0"/>
              <a:t> </a:t>
            </a:r>
            <a:r>
              <a:rPr lang="nl-BE" dirty="0" err="1"/>
              <a:t>ea</a:t>
            </a:r>
            <a:r>
              <a:rPr lang="nl-BE" dirty="0"/>
              <a:t>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239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xmlns="" id="{EA62A598-BF38-5847-B921-37AD24F4D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4016" y="608002"/>
            <a:ext cx="5678921" cy="595686"/>
          </a:xfrm>
        </p:spPr>
        <p:txBody>
          <a:bodyPr>
            <a:normAutofit lnSpcReduction="10000"/>
          </a:bodyPr>
          <a:lstStyle/>
          <a:p>
            <a:r>
              <a:rPr lang="nl-BE" dirty="0"/>
              <a:t>Aanleg Riolering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4B932495-4BFA-4256-6592-0B91912F05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3EA8B808-0DCC-510F-ED65-50C55BFDC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 t="14375" r="485"/>
          <a:stretch/>
        </p:blipFill>
        <p:spPr bwMode="auto">
          <a:xfrm>
            <a:off x="1014016" y="3341912"/>
            <a:ext cx="4079374" cy="3048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FC5C8CF2-AABE-ED86-D98E-B51E0DF488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2101" y="1934007"/>
            <a:ext cx="5298709" cy="3614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xmlns="" id="{0A17F6A4-367D-3406-AD47-548328BDD6D3}"/>
              </a:ext>
            </a:extLst>
          </p:cNvPr>
          <p:cNvSpPr txBox="1">
            <a:spLocks/>
          </p:cNvSpPr>
          <p:nvPr/>
        </p:nvSpPr>
        <p:spPr>
          <a:xfrm>
            <a:off x="1014016" y="1305109"/>
            <a:ext cx="10515600" cy="5085281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latin typeface="+mj-lt"/>
              </a:rPr>
              <a:t>Streefdoel: 30 lm per dag</a:t>
            </a:r>
          </a:p>
          <a:p>
            <a:r>
              <a:rPr lang="nl-BE" dirty="0">
                <a:latin typeface="+mj-lt"/>
              </a:rPr>
              <a:t>Proeven na aanleg riolering</a:t>
            </a:r>
          </a:p>
        </p:txBody>
      </p:sp>
    </p:spTree>
    <p:extLst>
      <p:ext uri="{BB962C8B-B14F-4D97-AF65-F5344CB8AC3E}">
        <p14:creationId xmlns:p14="http://schemas.microsoft.com/office/powerpoint/2010/main" val="809495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7289302-D809-CF45-9D32-4A974C5FDC23}"/>
              </a:ext>
            </a:extLst>
          </p:cNvPr>
          <p:cNvCxnSpPr>
            <a:cxnSpLocks/>
          </p:cNvCxnSpPr>
          <p:nvPr/>
        </p:nvCxnSpPr>
        <p:spPr>
          <a:xfrm flipH="1">
            <a:off x="1344355" y="5204825"/>
            <a:ext cx="398087" cy="0"/>
          </a:xfrm>
          <a:prstGeom prst="line">
            <a:avLst/>
          </a:prstGeom>
          <a:ln>
            <a:solidFill>
              <a:srgbClr val="686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02552777-C504-A241-9AE0-8722CBA679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6378" y="5470999"/>
            <a:ext cx="8847547" cy="1055307"/>
          </a:xfrm>
        </p:spPr>
        <p:txBody>
          <a:bodyPr/>
          <a:lstStyle/>
          <a:p>
            <a:r>
              <a:rPr lang="nl-BE" sz="4000" dirty="0">
                <a:solidFill>
                  <a:schemeClr val="bg2"/>
                </a:solidFill>
              </a:rPr>
              <a:t>Minder Hinder Steenslag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559892-938C-71A9-733E-6C657151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pic>
        <p:nvPicPr>
          <p:cNvPr id="8" name="Tijdelijke aanduiding voor afbeelding 1">
            <a:extLst>
              <a:ext uri="{FF2B5EF4-FFF2-40B4-BE49-F238E27FC236}">
                <a16:creationId xmlns:a16="http://schemas.microsoft.com/office/drawing/2014/main" xmlns="" id="{1C68FBDF-16F2-0566-EFC6-2869852F25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931" b="9931"/>
          <a:stretch>
            <a:fillRect/>
          </a:stretch>
        </p:blipFill>
        <p:spPr>
          <a:xfrm>
            <a:off x="1433602" y="880999"/>
            <a:ext cx="9053097" cy="4590000"/>
          </a:xfrm>
          <a:prstGeom prst="rect">
            <a:avLst/>
          </a:prstGeom>
          <a:noFill/>
          <a:effectLst>
            <a:outerShdw blurRad="279400" dist="38100" dir="2700000" algn="t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3291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xmlns="" id="{EA62A598-BF38-5847-B921-37AD24F4D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4016" y="578695"/>
            <a:ext cx="5678921" cy="622535"/>
          </a:xfrm>
        </p:spPr>
        <p:txBody>
          <a:bodyPr>
            <a:normAutofit lnSpcReduction="10000"/>
          </a:bodyPr>
          <a:lstStyle/>
          <a:p>
            <a:r>
              <a:rPr lang="nl-BE" dirty="0"/>
              <a:t>Huisaansluitingen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D13D16C-D28B-4AF4-8E07-06C82A62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pic>
        <p:nvPicPr>
          <p:cNvPr id="30" name="Tijdelijke aanduiding voor afbeelding 29">
            <a:extLst>
              <a:ext uri="{FF2B5EF4-FFF2-40B4-BE49-F238E27FC236}">
                <a16:creationId xmlns:a16="http://schemas.microsoft.com/office/drawing/2014/main" xmlns="" id="{01934CDD-D8DF-3C50-1625-5BBA72ECAD1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9060" b="9060"/>
          <a:stretch>
            <a:fillRect/>
          </a:stretch>
        </p:blipFill>
        <p:spPr>
          <a:xfrm>
            <a:off x="1037736" y="1336577"/>
            <a:ext cx="8839690" cy="4878055"/>
          </a:xfrm>
          <a:prstGeom prst="rect">
            <a:avLst/>
          </a:prstGeom>
          <a:noFill/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xmlns="" id="{024B2CF6-811D-EBF1-BDE7-B2F2A2893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738" y="1318554"/>
            <a:ext cx="3355511" cy="49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6652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7289302-D809-CF45-9D32-4A974C5FDC23}"/>
              </a:ext>
            </a:extLst>
          </p:cNvPr>
          <p:cNvCxnSpPr>
            <a:cxnSpLocks/>
          </p:cNvCxnSpPr>
          <p:nvPr/>
        </p:nvCxnSpPr>
        <p:spPr>
          <a:xfrm flipH="1">
            <a:off x="1344355" y="5204825"/>
            <a:ext cx="398087" cy="0"/>
          </a:xfrm>
          <a:prstGeom prst="line">
            <a:avLst/>
          </a:prstGeom>
          <a:ln>
            <a:solidFill>
              <a:srgbClr val="686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ijdelijke aanduiding voor afbeelding 1">
            <a:extLst>
              <a:ext uri="{FF2B5EF4-FFF2-40B4-BE49-F238E27FC236}">
                <a16:creationId xmlns:a16="http://schemas.microsoft.com/office/drawing/2014/main" xmlns="" id="{13FB5FA6-F814-8B17-896F-A58F4844FB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462" b="10462"/>
          <a:stretch>
            <a:fillRect/>
          </a:stretch>
        </p:blipFill>
        <p:spPr>
          <a:xfrm>
            <a:off x="1536378" y="477913"/>
            <a:ext cx="9119243" cy="4860000"/>
          </a:xfrm>
          <a:prstGeom prst="rect">
            <a:avLst/>
          </a:prstGeom>
          <a:noFill/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02552777-C504-A241-9AE0-8722CBA679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6378" y="5470999"/>
            <a:ext cx="8847547" cy="1055307"/>
          </a:xfrm>
        </p:spPr>
        <p:txBody>
          <a:bodyPr/>
          <a:lstStyle/>
          <a:p>
            <a:r>
              <a:rPr lang="nl-BE" sz="4000" dirty="0">
                <a:solidFill>
                  <a:schemeClr val="bg2"/>
                </a:solidFill>
              </a:rPr>
              <a:t>Boordstenen - Glijbekisting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559892-938C-71A9-733E-6C65715168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0082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xmlns="" id="{EA62A598-BF38-5847-B921-37AD24F4D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0241" y="436552"/>
            <a:ext cx="5678921" cy="595686"/>
          </a:xfrm>
        </p:spPr>
        <p:txBody>
          <a:bodyPr>
            <a:normAutofit lnSpcReduction="10000"/>
          </a:bodyPr>
          <a:lstStyle/>
          <a:p>
            <a:r>
              <a:rPr lang="nl-BE" dirty="0"/>
              <a:t>Fundering rijweg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4B932495-4BFA-4256-6592-0B91912F05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5F93BED-9820-B56B-7A97-BEC195E2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0241" y="1175113"/>
            <a:ext cx="8172963" cy="51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712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7289302-D809-CF45-9D32-4A974C5FDC23}"/>
              </a:ext>
            </a:extLst>
          </p:cNvPr>
          <p:cNvCxnSpPr>
            <a:cxnSpLocks/>
          </p:cNvCxnSpPr>
          <p:nvPr/>
        </p:nvCxnSpPr>
        <p:spPr>
          <a:xfrm flipH="1">
            <a:off x="1344355" y="5204825"/>
            <a:ext cx="398087" cy="0"/>
          </a:xfrm>
          <a:prstGeom prst="line">
            <a:avLst/>
          </a:prstGeom>
          <a:ln>
            <a:solidFill>
              <a:srgbClr val="686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02552777-C504-A241-9AE0-8722CBA679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6050" y="5470999"/>
            <a:ext cx="8847547" cy="756001"/>
          </a:xfrm>
        </p:spPr>
        <p:txBody>
          <a:bodyPr/>
          <a:lstStyle/>
          <a:p>
            <a:r>
              <a:rPr lang="nl-BE" sz="4000" dirty="0">
                <a:solidFill>
                  <a:schemeClr val="bg2"/>
                </a:solidFill>
              </a:rPr>
              <a:t>Tussenlaag asfaltverharding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559892-938C-71A9-733E-6C657151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0AA3984-915F-B0F0-4FDE-882011F3A3A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9" b="7259"/>
          <a:stretch>
            <a:fillRect/>
          </a:stretch>
        </p:blipFill>
        <p:spPr bwMode="auto">
          <a:xfrm>
            <a:off x="1530865" y="421257"/>
            <a:ext cx="9130270" cy="4916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5868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4B932495-4BFA-4256-6592-0B91912F05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pic>
        <p:nvPicPr>
          <p:cNvPr id="11" name="Tijdelijke aanduiding voor inhoud 3">
            <a:extLst>
              <a:ext uri="{FF2B5EF4-FFF2-40B4-BE49-F238E27FC236}">
                <a16:creationId xmlns:a16="http://schemas.microsoft.com/office/drawing/2014/main" xmlns="" id="{3D78C044-3656-355A-CCCB-479799FD5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241" y="1176552"/>
            <a:ext cx="8108454" cy="50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xmlns="" id="{EEB220FC-CC51-63B7-E7FE-E83CC21535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0241" y="436552"/>
            <a:ext cx="5678921" cy="595686"/>
          </a:xfrm>
        </p:spPr>
        <p:txBody>
          <a:bodyPr>
            <a:normAutofit fontScale="85000" lnSpcReduction="10000"/>
          </a:bodyPr>
          <a:lstStyle/>
          <a:p>
            <a:r>
              <a:rPr lang="nl-BE" dirty="0"/>
              <a:t>Betonverharding Kruispunten</a:t>
            </a:r>
          </a:p>
        </p:txBody>
      </p:sp>
    </p:spTree>
    <p:extLst>
      <p:ext uri="{BB962C8B-B14F-4D97-AF65-F5344CB8AC3E}">
        <p14:creationId xmlns:p14="http://schemas.microsoft.com/office/powerpoint/2010/main" val="1428849235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7289302-D809-CF45-9D32-4A974C5FDC23}"/>
              </a:ext>
            </a:extLst>
          </p:cNvPr>
          <p:cNvCxnSpPr>
            <a:cxnSpLocks/>
          </p:cNvCxnSpPr>
          <p:nvPr/>
        </p:nvCxnSpPr>
        <p:spPr>
          <a:xfrm flipH="1">
            <a:off x="1344355" y="5204825"/>
            <a:ext cx="398087" cy="0"/>
          </a:xfrm>
          <a:prstGeom prst="line">
            <a:avLst/>
          </a:prstGeom>
          <a:ln>
            <a:solidFill>
              <a:srgbClr val="686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559892-938C-71A9-733E-6C657151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94CBB4EF-45FA-87FB-251F-C1E9D12C0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056" y="566680"/>
            <a:ext cx="7571888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0001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4B932495-4BFA-4256-6592-0B91912F05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xmlns="" id="{EEB220FC-CC51-63B7-E7FE-E83CC21535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0241" y="436552"/>
            <a:ext cx="5678921" cy="595686"/>
          </a:xfrm>
        </p:spPr>
        <p:txBody>
          <a:bodyPr>
            <a:normAutofit fontScale="77500" lnSpcReduction="20000"/>
          </a:bodyPr>
          <a:lstStyle/>
          <a:p>
            <a:r>
              <a:rPr lang="nl-BE" dirty="0"/>
              <a:t>Bestrating opritten &amp; voetpaden</a:t>
            </a:r>
          </a:p>
        </p:txBody>
      </p:sp>
      <p:pic>
        <p:nvPicPr>
          <p:cNvPr id="6" name="Tijdelijke aanduiding voor inhoud 4" descr="Afbeelding met gebouw, buiten, steen, man&#10;&#10;Automatisch gegenereerde beschrijving">
            <a:extLst>
              <a:ext uri="{FF2B5EF4-FFF2-40B4-BE49-F238E27FC236}">
                <a16:creationId xmlns:a16="http://schemas.microsoft.com/office/drawing/2014/main" xmlns="" id="{01ACA00C-304E-F80B-F9D1-7E5391CA4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645" y="1822859"/>
            <a:ext cx="5084763" cy="3813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Afbeelding 8" descr="Afbeelding met gebouw, transport, oud, baksteen&#10;&#10;Automatisch gegenereerde beschrijving">
            <a:extLst>
              <a:ext uri="{FF2B5EF4-FFF2-40B4-BE49-F238E27FC236}">
                <a16:creationId xmlns:a16="http://schemas.microsoft.com/office/drawing/2014/main" xmlns="" id="{4A55C91C-A6E4-095A-E725-03B86E659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0107" y="1652803"/>
            <a:ext cx="5084764" cy="4153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61133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7289302-D809-CF45-9D32-4A974C5FDC23}"/>
              </a:ext>
            </a:extLst>
          </p:cNvPr>
          <p:cNvCxnSpPr>
            <a:cxnSpLocks/>
          </p:cNvCxnSpPr>
          <p:nvPr/>
        </p:nvCxnSpPr>
        <p:spPr>
          <a:xfrm flipH="1">
            <a:off x="1344355" y="5204825"/>
            <a:ext cx="398087" cy="0"/>
          </a:xfrm>
          <a:prstGeom prst="line">
            <a:avLst/>
          </a:prstGeom>
          <a:ln>
            <a:solidFill>
              <a:srgbClr val="686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559892-938C-71A9-733E-6C657151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pic>
        <p:nvPicPr>
          <p:cNvPr id="6" name="Afbeelding 5" descr="Bewonersbrief - Toplaag KWS.pdf - Adobe Reader">
            <a:extLst>
              <a:ext uri="{FF2B5EF4-FFF2-40B4-BE49-F238E27FC236}">
                <a16:creationId xmlns:a16="http://schemas.microsoft.com/office/drawing/2014/main" xmlns="" id="{2F9E1135-F97F-3DC4-32C5-6A6F3A746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4" t="12825" r="32568" b="2167"/>
          <a:stretch/>
        </p:blipFill>
        <p:spPr>
          <a:xfrm rot="21101523">
            <a:off x="2262468" y="920908"/>
            <a:ext cx="4183104" cy="58221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 descr="Bewonersbrief - Glijbekisting.pdf - Adobe Reader">
            <a:extLst>
              <a:ext uri="{FF2B5EF4-FFF2-40B4-BE49-F238E27FC236}">
                <a16:creationId xmlns:a16="http://schemas.microsoft.com/office/drawing/2014/main" xmlns="" id="{84529D27-B03F-C159-BA22-B94A9EFC01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5" t="13449" r="32500" b="1960"/>
          <a:stretch/>
        </p:blipFill>
        <p:spPr>
          <a:xfrm rot="473252">
            <a:off x="6605911" y="734282"/>
            <a:ext cx="4145454" cy="5796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55FC903D-1F1A-7706-4D77-289D10B3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091682"/>
            <a:ext cx="3866214" cy="386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xmlns="" id="{9066E764-19F1-933F-6DD6-C4F66720085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9592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>
                <a:solidFill>
                  <a:schemeClr val="tx1"/>
                </a:solidFill>
              </a:rPr>
              <a:t>Bewonersbrieven</a:t>
            </a:r>
          </a:p>
        </p:txBody>
      </p:sp>
    </p:spTree>
    <p:extLst>
      <p:ext uri="{BB962C8B-B14F-4D97-AF65-F5344CB8AC3E}">
        <p14:creationId xmlns:p14="http://schemas.microsoft.com/office/powerpoint/2010/main" val="568716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600">
              <a:defRPr/>
            </a:pPr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rgbClr val="FFFFFF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D13D16C-D28B-4AF4-8E07-06C82A62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1677" y="5639058"/>
            <a:ext cx="1341398" cy="756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A4232CF8-F814-58A4-BCDA-69206DB28390}"/>
              </a:ext>
            </a:extLst>
          </p:cNvPr>
          <p:cNvSpPr txBox="1">
            <a:spLocks/>
          </p:cNvSpPr>
          <p:nvPr/>
        </p:nvSpPr>
        <p:spPr>
          <a:xfrm>
            <a:off x="1049969" y="1436699"/>
            <a:ext cx="8959994" cy="3066473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xmlns="" id="{6DB577E0-F4FC-78DB-56FF-8B90E6B34961}"/>
              </a:ext>
            </a:extLst>
          </p:cNvPr>
          <p:cNvSpPr txBox="1">
            <a:spLocks/>
          </p:cNvSpPr>
          <p:nvPr/>
        </p:nvSpPr>
        <p:spPr>
          <a:xfrm>
            <a:off x="838200" y="1091682"/>
            <a:ext cx="10515600" cy="5085281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b="1" u="sng" dirty="0">
                <a:latin typeface="+mj-lt"/>
              </a:rPr>
              <a:t>Inhoud</a:t>
            </a:r>
          </a:p>
          <a:p>
            <a:r>
              <a:rPr lang="nl-BE" dirty="0">
                <a:latin typeface="+mj-lt"/>
              </a:rPr>
              <a:t>Voorstelling bedrijf</a:t>
            </a:r>
          </a:p>
          <a:p>
            <a:r>
              <a:rPr lang="nl-BE" dirty="0">
                <a:latin typeface="+mj-lt"/>
              </a:rPr>
              <a:t>Werfopvolging/ Werfkantoor</a:t>
            </a:r>
          </a:p>
          <a:p>
            <a:r>
              <a:rPr lang="nl-BE" dirty="0">
                <a:latin typeface="+mj-lt"/>
              </a:rPr>
              <a:t>Fasering en Planning</a:t>
            </a:r>
          </a:p>
          <a:p>
            <a:r>
              <a:rPr lang="nl-BE" dirty="0">
                <a:latin typeface="+mj-lt"/>
              </a:rPr>
              <a:t>Verloop van de werf</a:t>
            </a:r>
          </a:p>
          <a:p>
            <a:r>
              <a:rPr lang="nl-BE" dirty="0">
                <a:latin typeface="+mj-lt"/>
              </a:rPr>
              <a:t>Veiligheid op de werf!</a:t>
            </a:r>
          </a:p>
          <a:p>
            <a:r>
              <a:rPr lang="nl-BE" dirty="0">
                <a:latin typeface="+mj-lt"/>
              </a:rPr>
              <a:t>FAQ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5967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1AC1B592-18FB-4B93-A56F-CC2542EE7D60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2642EA39-D084-4B52-ABEF-6E38619B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9321" y="5585428"/>
            <a:ext cx="1341398" cy="756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xmlns="" id="{FD44B7A5-3DD9-9006-77B5-6B948036D9B8}"/>
              </a:ext>
            </a:extLst>
          </p:cNvPr>
          <p:cNvSpPr txBox="1">
            <a:spLocks/>
          </p:cNvSpPr>
          <p:nvPr/>
        </p:nvSpPr>
        <p:spPr>
          <a:xfrm>
            <a:off x="838200" y="2056862"/>
            <a:ext cx="10515600" cy="755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5400" b="1" dirty="0">
                <a:solidFill>
                  <a:schemeClr val="tx1"/>
                </a:solidFill>
              </a:rPr>
              <a:t>Veiligheid op de werf !!</a:t>
            </a:r>
            <a:r>
              <a:rPr lang="nl-BE" sz="5400" b="1" dirty="0"/>
              <a:t> </a:t>
            </a:r>
          </a:p>
        </p:txBody>
      </p:sp>
      <p:pic>
        <p:nvPicPr>
          <p:cNvPr id="3" name="Afbeelding 2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xmlns="" id="{F7DFF327-3EB5-0C4A-F90F-44EB14422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34" y="3986601"/>
            <a:ext cx="1930726" cy="23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79820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7289302-D809-CF45-9D32-4A974C5FDC23}"/>
              </a:ext>
            </a:extLst>
          </p:cNvPr>
          <p:cNvCxnSpPr>
            <a:cxnSpLocks/>
          </p:cNvCxnSpPr>
          <p:nvPr/>
        </p:nvCxnSpPr>
        <p:spPr>
          <a:xfrm flipH="1">
            <a:off x="1344355" y="5204825"/>
            <a:ext cx="398087" cy="0"/>
          </a:xfrm>
          <a:prstGeom prst="line">
            <a:avLst/>
          </a:prstGeom>
          <a:ln>
            <a:solidFill>
              <a:srgbClr val="686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559892-938C-71A9-733E-6C657151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xmlns="" id="{F220B5D8-1D91-9068-ECD1-48472C8A5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925" y="569081"/>
            <a:ext cx="2462477" cy="1680224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xmlns="" id="{3AA421AE-90C6-2D7B-5C49-AB6F6C8723E3}"/>
              </a:ext>
            </a:extLst>
          </p:cNvPr>
          <p:cNvSpPr/>
          <p:nvPr/>
        </p:nvSpPr>
        <p:spPr>
          <a:xfrm>
            <a:off x="838200" y="639752"/>
            <a:ext cx="33373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4400" dirty="0"/>
              <a:t>Zichtbaarheid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xmlns="" id="{FAD39708-3B4A-576F-BA6F-062527E3BD89}"/>
              </a:ext>
            </a:extLst>
          </p:cNvPr>
          <p:cNvSpPr/>
          <p:nvPr/>
        </p:nvSpPr>
        <p:spPr>
          <a:xfrm>
            <a:off x="838199" y="1533018"/>
            <a:ext cx="939569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600" dirty="0"/>
              <a:t>We raden aan dat voetgangers &amp; fietsers een </a:t>
            </a:r>
            <a:r>
              <a:rPr lang="nl-BE" sz="2600" b="1" dirty="0" err="1">
                <a:solidFill>
                  <a:srgbClr val="00B050"/>
                </a:solidFill>
              </a:rPr>
              <a:t>fluovestje</a:t>
            </a:r>
            <a:r>
              <a:rPr lang="nl-BE" sz="2600" dirty="0"/>
              <a:t>             dragen indien zij zich toch binnen de werfzone begeven.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600" dirty="0"/>
              <a:t>Bij het naderen van zwaar werfverkeer, kranen, tractoren, vrachtwagens, walsen, mixers, …: </a:t>
            </a:r>
            <a:r>
              <a:rPr lang="nl-BE" sz="2600" b="1" dirty="0">
                <a:solidFill>
                  <a:srgbClr val="00B050"/>
                </a:solidFill>
              </a:rPr>
              <a:t>maak oogcontact!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600" dirty="0"/>
              <a:t>Passeer nooit of sta nooit stil in dode hoeken! </a:t>
            </a:r>
            <a:r>
              <a:rPr lang="nl-BE" sz="2600" b="1" u="sng" dirty="0">
                <a:solidFill>
                  <a:srgbClr val="00B050"/>
                </a:solidFill>
              </a:rPr>
              <a:t>BLIJF ZICHTBAAR!</a:t>
            </a:r>
          </a:p>
        </p:txBody>
      </p:sp>
      <p:pic>
        <p:nvPicPr>
          <p:cNvPr id="10" name="Picture 2" descr="Gerelateerde afbeelding">
            <a:extLst>
              <a:ext uri="{FF2B5EF4-FFF2-40B4-BE49-F238E27FC236}">
                <a16:creationId xmlns:a16="http://schemas.microsoft.com/office/drawing/2014/main" xmlns="" id="{B1463815-4E4B-8621-8BB2-9D869DE2C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042642"/>
            <a:ext cx="3045691" cy="22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fbeeldingsresultaat voor dodehoek">
            <a:extLst>
              <a:ext uri="{FF2B5EF4-FFF2-40B4-BE49-F238E27FC236}">
                <a16:creationId xmlns:a16="http://schemas.microsoft.com/office/drawing/2014/main" xmlns="" id="{7E3602ED-FFB4-0AEA-CAF8-84086C77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60" y="4042642"/>
            <a:ext cx="3143250" cy="22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fbeeldingsresultaat voor dodehoek">
            <a:extLst>
              <a:ext uri="{FF2B5EF4-FFF2-40B4-BE49-F238E27FC236}">
                <a16:creationId xmlns:a16="http://schemas.microsoft.com/office/drawing/2014/main" xmlns="" id="{2515ED46-042C-74D2-CD42-F3522A0F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09" y="4042642"/>
            <a:ext cx="3164355" cy="22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57115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7289302-D809-CF45-9D32-4A974C5FDC23}"/>
              </a:ext>
            </a:extLst>
          </p:cNvPr>
          <p:cNvCxnSpPr>
            <a:cxnSpLocks/>
          </p:cNvCxnSpPr>
          <p:nvPr/>
        </p:nvCxnSpPr>
        <p:spPr>
          <a:xfrm flipH="1">
            <a:off x="1344355" y="5204825"/>
            <a:ext cx="398087" cy="0"/>
          </a:xfrm>
          <a:prstGeom prst="line">
            <a:avLst/>
          </a:prstGeom>
          <a:ln>
            <a:solidFill>
              <a:srgbClr val="686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559892-938C-71A9-733E-6C657151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pic>
        <p:nvPicPr>
          <p:cNvPr id="13" name="Tijdelijke aanduiding voor inhoud 3">
            <a:extLst>
              <a:ext uri="{FF2B5EF4-FFF2-40B4-BE49-F238E27FC236}">
                <a16:creationId xmlns:a16="http://schemas.microsoft.com/office/drawing/2014/main" xmlns="" id="{F0F9B4A1-287F-AD8D-C49D-04EC0C144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128" y="956469"/>
            <a:ext cx="2462477" cy="1680224"/>
          </a:xfrm>
          <a:prstGeom prst="rect">
            <a:avLst/>
          </a:prstGeom>
        </p:spPr>
      </p:pic>
      <p:pic>
        <p:nvPicPr>
          <p:cNvPr id="14" name="Picture 4" descr="Afbeeldingsresultaat voor dodehoek">
            <a:extLst>
              <a:ext uri="{FF2B5EF4-FFF2-40B4-BE49-F238E27FC236}">
                <a16:creationId xmlns:a16="http://schemas.microsoft.com/office/drawing/2014/main" xmlns="" id="{CCD5C923-AD74-3204-A15B-ECB5494D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354" y="3416853"/>
            <a:ext cx="3143250" cy="22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24CB4939-91A3-45BE-D4DF-103CC2B79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58" y="604044"/>
            <a:ext cx="6679768" cy="509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975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7289302-D809-CF45-9D32-4A974C5FDC23}"/>
              </a:ext>
            </a:extLst>
          </p:cNvPr>
          <p:cNvCxnSpPr>
            <a:cxnSpLocks/>
          </p:cNvCxnSpPr>
          <p:nvPr/>
        </p:nvCxnSpPr>
        <p:spPr>
          <a:xfrm flipH="1">
            <a:off x="1344355" y="5204825"/>
            <a:ext cx="398087" cy="0"/>
          </a:xfrm>
          <a:prstGeom prst="line">
            <a:avLst/>
          </a:prstGeom>
          <a:ln>
            <a:solidFill>
              <a:srgbClr val="6868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E559892-938C-71A9-733E-6C657151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6320" y="5838552"/>
            <a:ext cx="1341398" cy="756000"/>
          </a:xfrm>
          <a:prstGeom prst="rect">
            <a:avLst/>
          </a:prstGeom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xmlns="" id="{E3DF3310-1373-6BD0-4856-85E40F4A3391}"/>
              </a:ext>
            </a:extLst>
          </p:cNvPr>
          <p:cNvSpPr txBox="1">
            <a:spLocks/>
          </p:cNvSpPr>
          <p:nvPr/>
        </p:nvSpPr>
        <p:spPr>
          <a:xfrm>
            <a:off x="838200" y="1091682"/>
            <a:ext cx="10515600" cy="5085281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nl-BE" dirty="0">
              <a:latin typeface="+mj-lt"/>
            </a:endParaRPr>
          </a:p>
          <a:p>
            <a:r>
              <a:rPr lang="nl-BE" dirty="0" err="1">
                <a:latin typeface="+mj-lt"/>
              </a:rPr>
              <a:t>Ophalingen</a:t>
            </a:r>
            <a:r>
              <a:rPr lang="nl-BE" dirty="0">
                <a:latin typeface="+mj-lt"/>
              </a:rPr>
              <a:t> afval- verzamelpunt</a:t>
            </a:r>
          </a:p>
          <a:p>
            <a:r>
              <a:rPr lang="nl-BE" dirty="0">
                <a:latin typeface="+mj-lt"/>
              </a:rPr>
              <a:t>(Grote) leveringen (vb. mazout)</a:t>
            </a:r>
          </a:p>
          <a:p>
            <a:r>
              <a:rPr lang="nl-BE" dirty="0">
                <a:latin typeface="+mj-lt"/>
              </a:rPr>
              <a:t>Zelf werken gepland?</a:t>
            </a:r>
          </a:p>
          <a:p>
            <a:r>
              <a:rPr lang="nl-BE" dirty="0">
                <a:latin typeface="+mj-lt"/>
              </a:rPr>
              <a:t>Contactgegevens DCA</a:t>
            </a:r>
          </a:p>
          <a:p>
            <a:pPr lvl="1"/>
            <a:r>
              <a:rPr lang="nl-BE" dirty="0">
                <a:latin typeface="+mj-lt"/>
              </a:rPr>
              <a:t>014/ 62 22 11</a:t>
            </a:r>
          </a:p>
          <a:p>
            <a:pPr lvl="1"/>
            <a:r>
              <a:rPr lang="nl-BE" dirty="0">
                <a:latin typeface="+mj-lt"/>
                <a:hlinkClick r:id="rId4"/>
              </a:rPr>
              <a:t>info@dcainfra.be</a:t>
            </a:r>
            <a:endParaRPr lang="nl-BE" dirty="0">
              <a:latin typeface="+mj-lt"/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nl-BE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01BD9585-7251-05A5-1723-B17054B9E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3479" y="3379520"/>
            <a:ext cx="2880320" cy="2160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F91715A0-79FD-5A74-2D08-06FE8660B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3519" y="4053897"/>
            <a:ext cx="2549959" cy="254261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B833838F-A6E8-6553-B185-99CBA94E83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b="1027"/>
          <a:stretch/>
        </p:blipFill>
        <p:spPr>
          <a:xfrm>
            <a:off x="8452478" y="1091682"/>
            <a:ext cx="2901321" cy="2082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xmlns="" id="{0F06C7DB-8D4C-9BB4-4C4C-C045DBFE6854}"/>
              </a:ext>
            </a:extLst>
          </p:cNvPr>
          <p:cNvSpPr txBox="1">
            <a:spLocks/>
          </p:cNvSpPr>
          <p:nvPr/>
        </p:nvSpPr>
        <p:spPr>
          <a:xfrm>
            <a:off x="838199" y="644322"/>
            <a:ext cx="10515600" cy="59592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chemeClr val="tx1"/>
                </a:solidFill>
              </a:rPr>
              <a:t>FAQ</a:t>
            </a:r>
          </a:p>
        </p:txBody>
      </p:sp>
    </p:spTree>
    <p:extLst>
      <p:ext uri="{BB962C8B-B14F-4D97-AF65-F5344CB8AC3E}">
        <p14:creationId xmlns:p14="http://schemas.microsoft.com/office/powerpoint/2010/main" val="2579230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xmlns="" id="{AE4E35AA-8D22-4D71-BB01-B6C59B17E9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3AA1B989-293C-47C9-B110-4BA5518BD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498" y="1392937"/>
            <a:ext cx="6280669" cy="1254302"/>
          </a:xfrm>
        </p:spPr>
        <p:txBody>
          <a:bodyPr/>
          <a:lstStyle/>
          <a:p>
            <a:r>
              <a:rPr lang="nl-BE" dirty="0"/>
              <a:t>Afkoppelen op je privé domein?</a:t>
            </a:r>
            <a:br>
              <a:rPr lang="nl-BE" dirty="0"/>
            </a:br>
            <a:r>
              <a:rPr lang="nl-BE" dirty="0"/>
              <a:t>Keuring en Premie</a:t>
            </a:r>
            <a:br>
              <a:rPr lang="nl-BE" dirty="0"/>
            </a:br>
            <a:r>
              <a:rPr lang="nl-BE" dirty="0">
                <a:solidFill>
                  <a:srgbClr val="FF0000"/>
                </a:solidFill>
              </a:rPr>
              <a:t/>
            </a:r>
            <a:br>
              <a:rPr lang="nl-BE" dirty="0">
                <a:solidFill>
                  <a:srgbClr val="FF0000"/>
                </a:solidFill>
              </a:rPr>
            </a:b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xmlns="" id="{CE1AEA25-F1FD-4EBB-A1AA-D82AC23053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302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dirty="0"/>
              <a:t>Wetgeving</a:t>
            </a:r>
            <a:endParaRPr lang="nl-NL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2065371" y="2057504"/>
            <a:ext cx="7115027" cy="2859019"/>
          </a:xfrm>
        </p:spPr>
        <p:txBody>
          <a:bodyPr/>
          <a:lstStyle/>
          <a:p>
            <a:pPr eaLnBrk="1" hangingPunct="1"/>
            <a:r>
              <a:rPr lang="nl-BE" altLang="nl-BE" sz="1800" dirty="0"/>
              <a:t>Europese kaderrichtlijn water en stedelijk afvalwater – al het afvalwater moet gezuiverd worden</a:t>
            </a:r>
          </a:p>
          <a:p>
            <a:pPr eaLnBrk="1" hangingPunct="1"/>
            <a:r>
              <a:rPr lang="nl-BE" altLang="nl-BE" sz="1800" dirty="0"/>
              <a:t>Vlaanderen Wetgeving VLAREM II</a:t>
            </a:r>
          </a:p>
          <a:p>
            <a:pPr lvl="1" eaLnBrk="1" hangingPunct="1"/>
            <a:r>
              <a:rPr lang="nl-BE" altLang="nl-BE" sz="1650" dirty="0"/>
              <a:t>Hemelwater gescheiden afvoeren: zowel op privé als openbaar domein</a:t>
            </a:r>
          </a:p>
          <a:p>
            <a:pPr lvl="1" eaLnBrk="1" hangingPunct="1"/>
            <a:r>
              <a:rPr lang="nl-BE" altLang="nl-BE" sz="1650" dirty="0"/>
              <a:t>Aansluitplicht van het vuilwater</a:t>
            </a:r>
          </a:p>
          <a:p>
            <a:pPr eaLnBrk="1" hangingPunct="1"/>
            <a:r>
              <a:rPr lang="nl-BE" altLang="nl-BE" sz="1800" dirty="0"/>
              <a:t>Waarom?</a:t>
            </a:r>
          </a:p>
          <a:p>
            <a:pPr lvl="1" eaLnBrk="1" hangingPunct="1"/>
            <a:r>
              <a:rPr lang="nl-BE" altLang="nl-BE" sz="1650" dirty="0"/>
              <a:t>Wateroverlast tegengaan</a:t>
            </a:r>
          </a:p>
          <a:p>
            <a:pPr lvl="1" eaLnBrk="1" hangingPunct="1"/>
            <a:r>
              <a:rPr lang="nl-BE" altLang="nl-BE" sz="1650" dirty="0"/>
              <a:t>Bij hevige regen geen afvalwater via overstort in beken</a:t>
            </a:r>
          </a:p>
          <a:p>
            <a:pPr lvl="1" eaLnBrk="1" hangingPunct="1"/>
            <a:r>
              <a:rPr lang="nl-BE" altLang="nl-BE" sz="1650" dirty="0"/>
              <a:t>Infiltratie is voeding grondwater</a:t>
            </a:r>
          </a:p>
          <a:p>
            <a:pPr lvl="1" eaLnBrk="1" hangingPunct="1"/>
            <a:r>
              <a:rPr lang="nl-BE" altLang="nl-BE" sz="1650" dirty="0"/>
              <a:t>Verbeterde werking zuiveringsstation</a:t>
            </a:r>
          </a:p>
          <a:p>
            <a:pPr lvl="1" eaLnBrk="1" hangingPunct="1"/>
            <a:endParaRPr lang="nl-BE" altLang="nl-BE" dirty="0"/>
          </a:p>
          <a:p>
            <a:pPr lvl="1" eaLnBrk="1" hangingPunct="1"/>
            <a:endParaRPr lang="nl-NL" altLang="nl-BE" dirty="0"/>
          </a:p>
        </p:txBody>
      </p:sp>
    </p:spTree>
    <p:extLst>
      <p:ext uri="{BB962C8B-B14F-4D97-AF65-F5344CB8AC3E}">
        <p14:creationId xmlns:p14="http://schemas.microsoft.com/office/powerpoint/2010/main" val="16636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dirty="0"/>
              <a:t>Wat doet Fluvius en de gemeente voor u? </a:t>
            </a:r>
          </a:p>
        </p:txBody>
      </p:sp>
      <p:sp>
        <p:nvSpPr>
          <p:cNvPr id="57347" name="Tijdelijke aanduiding voor inhoud 2"/>
          <p:cNvSpPr>
            <a:spLocks noGrp="1"/>
          </p:cNvSpPr>
          <p:nvPr>
            <p:ph idx="1"/>
          </p:nvPr>
        </p:nvSpPr>
        <p:spPr>
          <a:xfrm>
            <a:off x="2067077" y="2070396"/>
            <a:ext cx="7115027" cy="2859019"/>
          </a:xfrm>
        </p:spPr>
        <p:txBody>
          <a:bodyPr/>
          <a:lstStyle/>
          <a:p>
            <a:pPr marL="342892" indent="-342892">
              <a:buFont typeface="+mj-lt"/>
              <a:buAutoNum type="arabicPeriod"/>
              <a:defRPr/>
            </a:pPr>
            <a:r>
              <a:rPr lang="nl-BE" sz="1650" dirty="0"/>
              <a:t>Vrijstelling (her)aansluitingsvergoeding tijdens project voor 1 regenwater- en vuilwater aansluiting.</a:t>
            </a:r>
            <a:br>
              <a:rPr lang="nl-BE" sz="1650" dirty="0"/>
            </a:br>
            <a:r>
              <a:rPr lang="nl-BE" sz="1650" dirty="0"/>
              <a:t/>
            </a:r>
            <a:br>
              <a:rPr lang="nl-BE" sz="1650" dirty="0"/>
            </a:br>
            <a:r>
              <a:rPr lang="nl-BE" sz="1650" dirty="0"/>
              <a:t/>
            </a:r>
            <a:br>
              <a:rPr lang="nl-BE" sz="1650" dirty="0"/>
            </a:br>
            <a:endParaRPr lang="nl-BE" sz="1650" dirty="0"/>
          </a:p>
          <a:p>
            <a:pPr marL="342892" indent="-342892">
              <a:buFont typeface="+mj-lt"/>
              <a:buAutoNum type="arabicPeriod"/>
              <a:defRPr/>
            </a:pPr>
            <a:r>
              <a:rPr lang="nl-BE" sz="1650" dirty="0"/>
              <a:t>Afkoppelingsadvies</a:t>
            </a:r>
            <a:br>
              <a:rPr lang="nl-BE" sz="1650" dirty="0"/>
            </a:br>
            <a:r>
              <a:rPr lang="nl-BE" sz="1650" dirty="0"/>
              <a:t/>
            </a:r>
            <a:br>
              <a:rPr lang="nl-BE" sz="1650" dirty="0"/>
            </a:br>
            <a:r>
              <a:rPr lang="nl-BE" sz="1650" dirty="0"/>
              <a:t/>
            </a:r>
            <a:br>
              <a:rPr lang="nl-BE" sz="1650" dirty="0"/>
            </a:br>
            <a:endParaRPr lang="nl-BE" sz="1650" dirty="0"/>
          </a:p>
          <a:p>
            <a:pPr marL="342892" indent="-342892">
              <a:buFont typeface="+mj-lt"/>
              <a:buAutoNum type="arabicPeriod"/>
              <a:defRPr/>
            </a:pPr>
            <a:r>
              <a:rPr lang="nl-BE" sz="1650" dirty="0"/>
              <a:t>Premie van 500€ na in sturen positieve keuring</a:t>
            </a:r>
            <a:br>
              <a:rPr lang="nl-BE" sz="1650" dirty="0"/>
            </a:br>
            <a:endParaRPr lang="nl-BE" sz="1650" dirty="0"/>
          </a:p>
          <a:p>
            <a:pPr eaLnBrk="1" hangingPunct="1">
              <a:defRPr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861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dirty="0"/>
              <a:t>Afkoppelingsadvies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à"/>
              <a:defRPr/>
            </a:pPr>
            <a:r>
              <a:rPr lang="nl-BE" sz="1350" dirty="0">
                <a:sym typeface="Wingdings" pitchFamily="2" charset="2"/>
              </a:rPr>
              <a:t>Iedere wijziging in het ontwerp en/of de locatie van de putjes altijd melden aan de afkoppelingsdeskundige van Fluvius en/of aan de aannemer!</a:t>
            </a:r>
            <a:endParaRPr lang="nl-B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290506">
              <a:buNone/>
              <a:defRPr/>
            </a:pPr>
            <a:r>
              <a:rPr lang="nl-BE" sz="1200" dirty="0"/>
              <a:t>Enkel voor panden met een bouwvergunning vóór 1 februari 2005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nl-BE" sz="1650" dirty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nl-BE" sz="165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FB48B702-EC78-4578-A2EA-D8CBC182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291" y="2834897"/>
            <a:ext cx="4036609" cy="3039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xmlns="" id="{3F35B257-DC1E-4D6D-BA34-061D9034E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08" y="2610035"/>
            <a:ext cx="4874059" cy="3743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24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dirty="0"/>
              <a:t>Aansluiting op de riolering</a:t>
            </a:r>
            <a:endParaRPr lang="nl-NL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2065368" y="1957209"/>
            <a:ext cx="5236863" cy="285901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nl-NL" altLang="nl-BE" sz="2100" dirty="0"/>
              <a:t>De aansluiting bestaat uit 2 putjes:</a:t>
            </a:r>
          </a:p>
          <a:p>
            <a:pPr lvl="1" eaLnBrk="1" hangingPunct="1">
              <a:lnSpc>
                <a:spcPct val="100000"/>
              </a:lnSpc>
            </a:pPr>
            <a:r>
              <a:rPr lang="nl-NL" altLang="nl-BE" sz="2100" dirty="0"/>
              <a:t>1 aansluiting voor regenwater</a:t>
            </a:r>
          </a:p>
          <a:p>
            <a:pPr lvl="1" eaLnBrk="1" hangingPunct="1">
              <a:lnSpc>
                <a:spcPct val="100000"/>
              </a:lnSpc>
            </a:pPr>
            <a:r>
              <a:rPr lang="nl-BE" altLang="nl-BE" sz="2100" dirty="0"/>
              <a:t>1 aansluiting voor vuilwater</a:t>
            </a:r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nl-BE" altLang="nl-BE" sz="2100" dirty="0"/>
              <a:t>		 deze putjes worden op privé-eigendom geplaatst</a:t>
            </a:r>
          </a:p>
          <a:p>
            <a:pPr lvl="1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nl-BE" altLang="nl-BE" sz="2100" dirty="0"/>
              <a:t>- Max 1,3m diepte (geen kelderaansluitingen)</a:t>
            </a:r>
            <a:endParaRPr lang="nl-NL" altLang="nl-BE" sz="2100" dirty="0"/>
          </a:p>
          <a:p>
            <a:pPr eaLnBrk="1" hangingPunct="1"/>
            <a:endParaRPr lang="nl-NL" altLang="nl-BE" sz="2100" dirty="0"/>
          </a:p>
        </p:txBody>
      </p:sp>
      <p:sp>
        <p:nvSpPr>
          <p:cNvPr id="65540" name="PIJL-RECHTS 1"/>
          <p:cNvSpPr>
            <a:spLocks noChangeArrowheads="1"/>
          </p:cNvSpPr>
          <p:nvPr/>
        </p:nvSpPr>
        <p:spPr bwMode="auto">
          <a:xfrm>
            <a:off x="2456669" y="3243187"/>
            <a:ext cx="325040" cy="143531"/>
          </a:xfrm>
          <a:prstGeom prst="rightArrow">
            <a:avLst>
              <a:gd name="adj1" fmla="val 50000"/>
              <a:gd name="adj2" fmla="val 50184"/>
            </a:avLst>
          </a:prstGeom>
          <a:solidFill>
            <a:schemeClr val="accent2"/>
          </a:solidFill>
          <a:ln w="28575" algn="ctr">
            <a:solidFill>
              <a:srgbClr val="B2D234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endParaRPr lang="nl-BE" altLang="nl-BE" sz="1050" dirty="0"/>
          </a:p>
        </p:txBody>
      </p:sp>
      <p:pic>
        <p:nvPicPr>
          <p:cNvPr id="5" name="Picture 4" descr="SDC10059">
            <a:extLst>
              <a:ext uri="{FF2B5EF4-FFF2-40B4-BE49-F238E27FC236}">
                <a16:creationId xmlns:a16="http://schemas.microsoft.com/office/drawing/2014/main" xmlns="" id="{7A323404-DCEA-41B4-A7CB-75BED1404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39194" y="2155894"/>
            <a:ext cx="2544738" cy="3394979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FF90D79-6435-4AC9-91CE-C90EE309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22" y="3705105"/>
            <a:ext cx="2518172" cy="248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2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KEURINGSATTEST =  PREMIE van 500€</a:t>
            </a:r>
            <a:endParaRPr lang="nl-NL" dirty="0"/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xmlns="" id="{8204A508-00B6-4325-BFE0-B22DB5FD3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339" y="1867009"/>
            <a:ext cx="7115175" cy="3808194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825F681F-7AAC-4D61-8370-E8D0881E4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218" y="3168567"/>
            <a:ext cx="2842103" cy="36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BE" dirty="0"/>
              <a:t>Voorstelling bedrijf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2" b="18030"/>
          <a:stretch/>
        </p:blipFill>
        <p:spPr>
          <a:xfrm>
            <a:off x="881163" y="1135743"/>
            <a:ext cx="7446983" cy="5084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ndertitel 8"/>
          <p:cNvSpPr txBox="1">
            <a:spLocks/>
          </p:cNvSpPr>
          <p:nvPr/>
        </p:nvSpPr>
        <p:spPr>
          <a:xfrm>
            <a:off x="9319055" y="3155609"/>
            <a:ext cx="2034745" cy="1655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BE" sz="3200" dirty="0">
                <a:latin typeface="+mj-lt"/>
              </a:rPr>
              <a:t>DCA Infra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BE" sz="2400" dirty="0">
                <a:latin typeface="+mj-lt"/>
              </a:rPr>
              <a:t>Lilsedijk 50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BE" sz="2400" dirty="0">
                <a:latin typeface="+mj-lt"/>
              </a:rPr>
              <a:t>2340 Beerse</a:t>
            </a:r>
          </a:p>
        </p:txBody>
      </p:sp>
    </p:spTree>
    <p:extLst>
      <p:ext uri="{BB962C8B-B14F-4D97-AF65-F5344CB8AC3E}">
        <p14:creationId xmlns:p14="http://schemas.microsoft.com/office/powerpoint/2010/main" val="79798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80E402D-5C56-44C2-B0E3-0BFEFBF3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Extra PREMIES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D398AE5-6130-47E7-94A9-058858F61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BE" sz="1800" dirty="0">
                <a:solidFill>
                  <a:srgbClr val="0070C0"/>
                </a:solidFill>
              </a:rPr>
              <a:t>Hemelwaterput + pomp (minstens WC of wasmachine aansluiten) =&gt; 250€ enkel voor woningen voor 7/9/1999</a:t>
            </a:r>
          </a:p>
          <a:p>
            <a:pPr>
              <a:defRPr/>
            </a:pPr>
            <a:r>
              <a:rPr lang="nl-BE" sz="1800" dirty="0">
                <a:solidFill>
                  <a:srgbClr val="0070C0"/>
                </a:solidFill>
              </a:rPr>
              <a:t>Infiltratie voorziening =&gt; 250€ enkel voor woningen voor 1/2/2005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03D8FFAB-ED90-4E99-A30A-8FECA28F4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AD90-E753-AA4D-96BD-B26D74333C3A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9EBC1FC3-E18A-4C72-A915-9651820F8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61" y="2939501"/>
            <a:ext cx="5273336" cy="300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4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Procedure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xmlns="" id="{F976A44C-833D-48E1-9FF7-238656B7B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368" y="2057501"/>
            <a:ext cx="7137816" cy="3411145"/>
          </a:xfrm>
        </p:spPr>
        <p:txBody>
          <a:bodyPr/>
          <a:lstStyle/>
          <a:p>
            <a:pPr>
              <a:defRPr/>
            </a:pPr>
            <a:r>
              <a:rPr lang="nl-BE" dirty="0"/>
              <a:t>Wat indien er niet wordt afgekoppeld? </a:t>
            </a:r>
            <a:r>
              <a:rPr lang="nl-BE" b="1" dirty="0">
                <a:solidFill>
                  <a:srgbClr val="BFB8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 </a:t>
            </a:r>
            <a:r>
              <a:rPr lang="nl-BE" dirty="0">
                <a:sym typeface="Wingdings" pitchFamily="2" charset="2"/>
              </a:rPr>
              <a:t>milieuovertreding (</a:t>
            </a:r>
            <a:r>
              <a:rPr lang="nl-BE" dirty="0" err="1">
                <a:sym typeface="Wingdings" pitchFamily="2" charset="2"/>
              </a:rPr>
              <a:t>Vlarem</a:t>
            </a:r>
            <a:r>
              <a:rPr lang="nl-BE" dirty="0">
                <a:sym typeface="Wingdings" pitchFamily="2" charset="2"/>
              </a:rPr>
              <a:t> II)!</a:t>
            </a:r>
          </a:p>
          <a:p>
            <a:pPr>
              <a:defRPr/>
            </a:pPr>
            <a:r>
              <a:rPr lang="nl-BE" dirty="0"/>
              <a:t>Mogelijke gevolgen =&gt; vervuiling regenwaterstelsel + wateroverlast op vuilwaterstelsel</a:t>
            </a:r>
            <a:r>
              <a:rPr lang="nl-BE" dirty="0">
                <a:sym typeface="Wingdings" pitchFamily="2" charset="2"/>
              </a:rPr>
              <a:t> Iedereen afkoppelen!</a:t>
            </a:r>
          </a:p>
          <a:p>
            <a:pPr marL="0" indent="0">
              <a:buNone/>
              <a:defRPr/>
            </a:pPr>
            <a:endParaRPr lang="nl-BE" dirty="0">
              <a:sym typeface="Wingdings" pitchFamily="2" charset="2"/>
            </a:endParaRPr>
          </a:p>
          <a:p>
            <a:pPr>
              <a:buFont typeface="Wingdings" panose="05000000000000000000" pitchFamily="2" charset="2"/>
              <a:buChar char="è"/>
              <a:defRPr/>
            </a:pPr>
            <a:r>
              <a:rPr lang="nl-BE" altLang="nl-BE" dirty="0">
                <a:solidFill>
                  <a:srgbClr val="FF0000"/>
                </a:solidFill>
              </a:rPr>
              <a:t>Vochtige doekjes = verstopt de riolen/ pompen = afval</a:t>
            </a:r>
          </a:p>
          <a:p>
            <a:pPr>
              <a:buFont typeface="Wingdings" panose="05000000000000000000" pitchFamily="2" charset="2"/>
              <a:buChar char="è"/>
              <a:defRPr/>
            </a:pPr>
            <a:r>
              <a:rPr lang="nl-BE" altLang="nl-BE" dirty="0">
                <a:solidFill>
                  <a:srgbClr val="FF0000"/>
                </a:solidFill>
                <a:sym typeface="Wingdings" panose="05000000000000000000" pitchFamily="2" charset="2"/>
              </a:rPr>
              <a:t>“Afval” hoort niet thuis in de riolering (verfresten, olie en vetten,…)</a:t>
            </a:r>
          </a:p>
          <a:p>
            <a:pPr marL="0" indent="0">
              <a:buNone/>
              <a:defRPr/>
            </a:pPr>
            <a:endParaRPr lang="nl-BE" altLang="nl-BE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buClr>
                <a:srgbClr val="8BE23C"/>
              </a:buClr>
            </a:pPr>
            <a:r>
              <a:rPr lang="nl-BE" dirty="0"/>
              <a:t>Kelders dienen voldoende waterdicht te zijn tegen de van nature hoogste grondwaterstand !!!!!!</a:t>
            </a:r>
          </a:p>
          <a:p>
            <a:pPr>
              <a:buClr>
                <a:srgbClr val="8BE23C"/>
              </a:buClr>
            </a:pPr>
            <a:r>
              <a:rPr lang="nl-BE" dirty="0"/>
              <a:t>Het is dan ook belangrijk om de waterdichting van uw kelder op voorhand te inspecteren en indien nodig in orde te brengen !!!!!!!</a:t>
            </a:r>
          </a:p>
          <a:p>
            <a:pPr>
              <a:lnSpc>
                <a:spcPct val="90000"/>
              </a:lnSpc>
              <a:buClr>
                <a:srgbClr val="8BE23C"/>
              </a:buClr>
            </a:pPr>
            <a:r>
              <a:rPr lang="nl-BE" altLang="nl-BE" dirty="0"/>
              <a:t>Kosten om drainage droog te pompen rond een kelder zijn meer dan 350€/jaar</a:t>
            </a:r>
          </a:p>
          <a:p>
            <a:pPr marL="0" indent="0">
              <a:buNone/>
              <a:defRPr/>
            </a:pPr>
            <a:endParaRPr lang="nl-BE" altLang="nl-BE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è"/>
              <a:defRPr/>
            </a:pPr>
            <a:endParaRPr lang="nl-BE" sz="1800" dirty="0">
              <a:sym typeface="Wingdings" pitchFamily="2" charset="2"/>
            </a:endParaRPr>
          </a:p>
          <a:p>
            <a:pPr>
              <a:buFont typeface="Wingdings" panose="05000000000000000000" pitchFamily="2" charset="2"/>
              <a:buChar char="è"/>
              <a:defRPr/>
            </a:pPr>
            <a:endParaRPr lang="nl-BE" sz="1800" dirty="0">
              <a:sym typeface="Wingdings" pitchFamily="2" charset="2"/>
            </a:endParaRPr>
          </a:p>
          <a:p>
            <a:pPr>
              <a:buFont typeface="Wingdings" panose="05000000000000000000" pitchFamily="2" charset="2"/>
              <a:buChar char="è"/>
              <a:defRPr/>
            </a:pPr>
            <a:endParaRPr lang="nl-BE" sz="1800" dirty="0"/>
          </a:p>
          <a:p>
            <a:pPr lvl="1">
              <a:defRPr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036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E96142AE-652E-460F-B848-93D02DE97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592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Afdelingen</a:t>
            </a:r>
            <a:r>
              <a:rPr lang="en-US" dirty="0"/>
              <a:t> DCA</a:t>
            </a:r>
          </a:p>
        </p:txBody>
      </p:sp>
      <p:pic>
        <p:nvPicPr>
          <p:cNvPr id="9" name="Tijdelijke aanduiding voor inhoud 8" descr="Afbeelding met schermafbeelding&#10;&#10;Automatisch gegenereerde beschrijving">
            <a:extLst>
              <a:ext uri="{FF2B5EF4-FFF2-40B4-BE49-F238E27FC236}">
                <a16:creationId xmlns:a16="http://schemas.microsoft.com/office/drawing/2014/main" xmlns="" id="{9145CE0A-731F-4B3F-B9FE-ED7AE441E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60" y="1092200"/>
            <a:ext cx="7192479" cy="5084763"/>
          </a:xfrm>
        </p:spPr>
      </p:pic>
    </p:spTree>
    <p:extLst>
      <p:ext uri="{BB962C8B-B14F-4D97-AF65-F5344CB8AC3E}">
        <p14:creationId xmlns:p14="http://schemas.microsoft.com/office/powerpoint/2010/main" val="18340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600">
              <a:defRPr/>
            </a:pPr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rgbClr val="FFFFFF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D13D16C-D28B-4AF4-8E07-06C82A62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89952" y="5743833"/>
            <a:ext cx="1341398" cy="756000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xmlns="" id="{CF9AE3BC-0F00-9D6A-22E8-D213988C3D83}"/>
              </a:ext>
            </a:extLst>
          </p:cNvPr>
          <p:cNvSpPr txBox="1">
            <a:spLocks/>
          </p:cNvSpPr>
          <p:nvPr/>
        </p:nvSpPr>
        <p:spPr>
          <a:xfrm>
            <a:off x="641256" y="1294433"/>
            <a:ext cx="9569544" cy="4707281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latin typeface="+mj-lt"/>
              </a:rPr>
              <a:t>Projectleider: Kris Aerts     </a:t>
            </a:r>
          </a:p>
          <a:p>
            <a:r>
              <a:rPr lang="nl-BE" dirty="0">
                <a:latin typeface="+mj-lt"/>
              </a:rPr>
              <a:t>Werfleider: Vic Driesen &amp; Jonas Grietens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nl-BE" dirty="0">
              <a:latin typeface="+mj-lt"/>
            </a:endParaRPr>
          </a:p>
          <a:p>
            <a:r>
              <a:rPr lang="nl-BE" dirty="0">
                <a:latin typeface="+mj-lt"/>
              </a:rPr>
              <a:t>Locatie werfkantoor: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nl-BE" dirty="0">
                <a:latin typeface="+mj-lt"/>
              </a:rPr>
              <a:t>	Hoek van de Lijsterstraat met </a:t>
            </a:r>
            <a:r>
              <a:rPr lang="nl-BE" dirty="0" err="1">
                <a:latin typeface="+mj-lt"/>
              </a:rPr>
              <a:t>Geneikenstraat</a:t>
            </a:r>
            <a:endParaRPr lang="nl-BE" dirty="0">
              <a:latin typeface="+mj-lt"/>
            </a:endParaRPr>
          </a:p>
          <a:p>
            <a:r>
              <a:rPr lang="nl-BE" dirty="0">
                <a:latin typeface="+mj-lt"/>
              </a:rPr>
              <a:t>Hoofdzetel: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nl-BE" dirty="0">
                <a:latin typeface="+mj-lt"/>
              </a:rPr>
              <a:t>	DCA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	</a:t>
            </a:r>
            <a:r>
              <a:rPr lang="nl-BE" dirty="0" err="1">
                <a:latin typeface="+mj-lt"/>
              </a:rPr>
              <a:t>Lilsedijk</a:t>
            </a:r>
            <a:r>
              <a:rPr lang="nl-BE" dirty="0">
                <a:latin typeface="+mj-lt"/>
              </a:rPr>
              <a:t> 50 – 2340 Beerse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	</a:t>
            </a:r>
            <a:r>
              <a:rPr lang="nl-BE" dirty="0">
                <a:latin typeface="+mj-lt"/>
                <a:hlinkClick r:id="rId3"/>
              </a:rPr>
              <a:t>info@dca.be</a:t>
            </a:r>
            <a:r>
              <a:rPr lang="nl-BE" dirty="0">
                <a:latin typeface="+mj-lt"/>
              </a:rPr>
              <a:t> 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	014/ 62 22 11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B4762933-3AE6-BC9B-3A47-AA9E5235BAA1}"/>
              </a:ext>
            </a:extLst>
          </p:cNvPr>
          <p:cNvSpPr txBox="1">
            <a:spLocks/>
          </p:cNvSpPr>
          <p:nvPr/>
        </p:nvSpPr>
        <p:spPr>
          <a:xfrm>
            <a:off x="641256" y="373434"/>
            <a:ext cx="10515600" cy="756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>
                <a:solidFill>
                  <a:schemeClr val="tx1"/>
                </a:solidFill>
              </a:rPr>
              <a:t>Werfopvolging/Werfkantoor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F3F8A730-3C2F-4C9F-C8BA-9EC50E62F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320" y="1062201"/>
            <a:ext cx="2528662" cy="22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6583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1AC1B592-18FB-4B93-A56F-CC2542EE7D60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2642EA39-D084-4B52-ABEF-6E38619B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9321" y="5585428"/>
            <a:ext cx="1341398" cy="756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xmlns="" id="{FD44B7A5-3DD9-9006-77B5-6B948036D9B8}"/>
              </a:ext>
            </a:extLst>
          </p:cNvPr>
          <p:cNvSpPr txBox="1">
            <a:spLocks/>
          </p:cNvSpPr>
          <p:nvPr/>
        </p:nvSpPr>
        <p:spPr>
          <a:xfrm>
            <a:off x="838200" y="2056863"/>
            <a:ext cx="10515600" cy="5959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5400" b="1" dirty="0">
                <a:solidFill>
                  <a:schemeClr val="tx1"/>
                </a:solidFill>
              </a:rPr>
              <a:t>Fasering</a:t>
            </a:r>
            <a:r>
              <a:rPr lang="nl-BE" sz="5400" b="1" dirty="0"/>
              <a:t> </a:t>
            </a:r>
            <a:r>
              <a:rPr lang="nl-BE" sz="5400" b="1" dirty="0">
                <a:solidFill>
                  <a:schemeClr val="tx1"/>
                </a:solidFill>
              </a:rPr>
              <a:t>&amp;</a:t>
            </a:r>
            <a:r>
              <a:rPr lang="nl-BE" sz="5400" b="1" dirty="0"/>
              <a:t> </a:t>
            </a:r>
            <a:r>
              <a:rPr lang="nl-BE" sz="5400" b="1" dirty="0">
                <a:solidFill>
                  <a:schemeClr val="tx1"/>
                </a:solidFill>
              </a:rPr>
              <a:t>Planning</a:t>
            </a:r>
            <a:r>
              <a:rPr lang="nl-BE" sz="5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0999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1AC1B592-18FB-4B93-A56F-CC2542EE7D60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2642EA39-D084-4B52-ABEF-6E38619B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9321" y="5585428"/>
            <a:ext cx="1341398" cy="756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C9C43429-CE03-74C6-37A3-61028E5B4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8" y="545428"/>
            <a:ext cx="989899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46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8322DBC1-F6AC-E34D-97E8-CE9E61700C0D}"/>
              </a:ext>
            </a:extLst>
          </p:cNvPr>
          <p:cNvSpPr txBox="1"/>
          <p:nvPr/>
        </p:nvSpPr>
        <p:spPr>
          <a:xfrm rot="5400000">
            <a:off x="-716131" y="3305889"/>
            <a:ext cx="2148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600">
              <a:defRPr/>
            </a:pPr>
            <a:r>
              <a:rPr lang="en-US" sz="1000" dirty="0">
                <a:solidFill>
                  <a:srgbClr val="0279BF"/>
                </a:solidFill>
                <a:latin typeface="Montserrat Medium" pitchFamily="2" charset="77"/>
              </a:rPr>
              <a:t>DCA</a:t>
            </a:r>
            <a:r>
              <a:rPr lang="en-US" sz="1000" dirty="0">
                <a:solidFill>
                  <a:srgbClr val="FFFFFF"/>
                </a:solidFill>
                <a:latin typeface="Montserrat Medium" pitchFamily="2" charset="77"/>
              </a:rPr>
              <a:t> </a:t>
            </a:r>
            <a:r>
              <a:rPr lang="en-US" sz="1000" dirty="0">
                <a:solidFill>
                  <a:srgbClr val="FAB72E"/>
                </a:solidFill>
                <a:latin typeface="Calibri Light" panose="020F0302020204030204" pitchFamily="34" charset="0"/>
              </a:rPr>
              <a:t>+ </a:t>
            </a:r>
            <a:r>
              <a:rPr lang="en-US" sz="1000" dirty="0">
                <a:solidFill>
                  <a:srgbClr val="E94E1A"/>
                </a:solidFill>
                <a:latin typeface="Calibri Light" panose="020F0302020204030204" pitchFamily="34" charset="0"/>
              </a:rPr>
              <a:t>MEER DAN INFRASTRUCTUUR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D13D16C-D28B-4AF4-8E07-06C82A62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1677" y="5639058"/>
            <a:ext cx="1341398" cy="756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A4232CF8-F814-58A4-BCDA-69206DB28390}"/>
              </a:ext>
            </a:extLst>
          </p:cNvPr>
          <p:cNvSpPr txBox="1">
            <a:spLocks/>
          </p:cNvSpPr>
          <p:nvPr/>
        </p:nvSpPr>
        <p:spPr>
          <a:xfrm>
            <a:off x="1049969" y="1436699"/>
            <a:ext cx="8959994" cy="3066473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B64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176B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 err="1"/>
              <a:t>Fase</a:t>
            </a:r>
            <a:r>
              <a:rPr lang="en-US" b="1" u="sng" dirty="0"/>
              <a:t> 1A – </a:t>
            </a:r>
            <a:r>
              <a:rPr lang="en-US" b="1" u="sng" dirty="0" err="1"/>
              <a:t>Koekoekstraat</a:t>
            </a:r>
            <a:r>
              <a:rPr lang="en-US" b="1" u="sng" dirty="0"/>
              <a:t> – </a:t>
            </a:r>
            <a:r>
              <a:rPr lang="en-US" b="1" u="sng" dirty="0" err="1"/>
              <a:t>Tuinstraat</a:t>
            </a:r>
            <a:endParaRPr lang="en-US" b="1" u="sng" dirty="0"/>
          </a:p>
          <a:p>
            <a:r>
              <a:rPr lang="en-US" dirty="0"/>
              <a:t>Start Riolering – begin </a:t>
            </a:r>
            <a:r>
              <a:rPr lang="en-US" dirty="0" err="1"/>
              <a:t>oktober</a:t>
            </a:r>
            <a:r>
              <a:rPr lang="en-US" dirty="0"/>
              <a:t> 22</a:t>
            </a:r>
          </a:p>
          <a:p>
            <a:pPr marL="0" indent="0">
              <a:buNone/>
            </a:pPr>
            <a:r>
              <a:rPr lang="en-US" dirty="0"/>
              <a:t>	Incl. </a:t>
            </a:r>
            <a:r>
              <a:rPr lang="en-US" dirty="0" err="1"/>
              <a:t>kruispunt</a:t>
            </a:r>
            <a:r>
              <a:rPr lang="en-US" dirty="0"/>
              <a:t> </a:t>
            </a:r>
            <a:r>
              <a:rPr lang="en-US" dirty="0" err="1"/>
              <a:t>Geneikenstraat</a:t>
            </a:r>
            <a:endParaRPr lang="en-US" dirty="0"/>
          </a:p>
          <a:p>
            <a:r>
              <a:rPr lang="en-US" dirty="0" err="1"/>
              <a:t>Onderlaag</a:t>
            </a:r>
            <a:r>
              <a:rPr lang="en-US" dirty="0"/>
              <a:t> </a:t>
            </a:r>
            <a:r>
              <a:rPr lang="en-US" dirty="0" err="1"/>
              <a:t>asfalt</a:t>
            </a:r>
            <a:r>
              <a:rPr lang="en-US" dirty="0"/>
              <a:t> – half November 22</a:t>
            </a:r>
          </a:p>
          <a:p>
            <a:pPr marL="0" indent="0">
              <a:buNone/>
            </a:pPr>
            <a:r>
              <a:rPr lang="en-US" b="1" u="sng" dirty="0" err="1"/>
              <a:t>Fase</a:t>
            </a:r>
            <a:r>
              <a:rPr lang="en-US" b="1" u="sng" dirty="0"/>
              <a:t> 1B – </a:t>
            </a:r>
            <a:r>
              <a:rPr lang="en-US" b="1" u="sng" dirty="0" err="1"/>
              <a:t>Oudestraat</a:t>
            </a:r>
            <a:endParaRPr lang="en-US" b="1" u="sng" dirty="0"/>
          </a:p>
          <a:p>
            <a:r>
              <a:rPr lang="en-US" dirty="0"/>
              <a:t>Start Riolering – Half November 22</a:t>
            </a:r>
          </a:p>
          <a:p>
            <a:r>
              <a:rPr lang="en-US" dirty="0" err="1"/>
              <a:t>Onderlaag</a:t>
            </a:r>
            <a:r>
              <a:rPr lang="en-US" dirty="0"/>
              <a:t> </a:t>
            </a:r>
            <a:r>
              <a:rPr lang="en-US" dirty="0" err="1"/>
              <a:t>asfalt</a:t>
            </a:r>
            <a:r>
              <a:rPr lang="en-US" dirty="0"/>
              <a:t> – half </a:t>
            </a:r>
            <a:r>
              <a:rPr lang="en-US" dirty="0" err="1"/>
              <a:t>januari</a:t>
            </a:r>
            <a:r>
              <a:rPr lang="en-US" dirty="0"/>
              <a:t> 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06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DCA">
      <a:dk1>
        <a:srgbClr val="3176BA"/>
      </a:dk1>
      <a:lt1>
        <a:srgbClr val="3EB5E0"/>
      </a:lt1>
      <a:dk2>
        <a:srgbClr val="44546A"/>
      </a:dk2>
      <a:lt2>
        <a:srgbClr val="FFFFFF"/>
      </a:lt2>
      <a:accent1>
        <a:srgbClr val="EEEEEE"/>
      </a:accent1>
      <a:accent2>
        <a:srgbClr val="FBF6CE"/>
      </a:accent2>
      <a:accent3>
        <a:srgbClr val="E9B642"/>
      </a:accent3>
      <a:accent4>
        <a:srgbClr val="3B3B3D"/>
      </a:accent4>
      <a:accent5>
        <a:srgbClr val="67CDDC"/>
      </a:accent5>
      <a:accent6>
        <a:srgbClr val="98C73D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DCA Infra.potx [Alleen-lezen]" id="{C172ECEA-D581-4682-AD73-99D1B4954ECF}" vid="{1A650EE3-9F85-4A4D-9C97-A59E3D59CBBC}"/>
    </a:ext>
  </a:extLst>
</a:theme>
</file>

<file path=ppt/theme/theme2.xml><?xml version="1.0" encoding="utf-8"?>
<a:theme xmlns:a="http://schemas.openxmlformats.org/drawingml/2006/main" name="2_Kantoorthema">
  <a:themeElements>
    <a:clrScheme name="DCA">
      <a:dk1>
        <a:srgbClr val="3176BA"/>
      </a:dk1>
      <a:lt1>
        <a:srgbClr val="3EB5E0"/>
      </a:lt1>
      <a:dk2>
        <a:srgbClr val="44546A"/>
      </a:dk2>
      <a:lt2>
        <a:srgbClr val="FFFFFF"/>
      </a:lt2>
      <a:accent1>
        <a:srgbClr val="EEEEEE"/>
      </a:accent1>
      <a:accent2>
        <a:srgbClr val="FBF6CE"/>
      </a:accent2>
      <a:accent3>
        <a:srgbClr val="E9B642"/>
      </a:accent3>
      <a:accent4>
        <a:srgbClr val="3B3B3D"/>
      </a:accent4>
      <a:accent5>
        <a:srgbClr val="67CDDC"/>
      </a:accent5>
      <a:accent6>
        <a:srgbClr val="98C73D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DCA Infra.potx [Alleen-lezen]" id="{C172ECEA-D581-4682-AD73-99D1B4954ECF}" vid="{1A650EE3-9F85-4A4D-9C97-A59E3D59CBBC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CA_Postnr xmlns="fbd2601a-d278-47ae-9563-30c6f15e3054" xsi:nil="true"/>
    <DCA_Post xmlns="fbd2601a-d278-47ae-9563-30c6f15e3054" xsi:nil="true"/>
    <DCA_PostType xmlns="fbd2601a-d278-47ae-9563-30c6f15e3054" xsi:nil="true"/>
    <DCA_Afz_Best_Ids xmlns="fbd2601a-d278-47ae-9563-30c6f15e3054" xsi:nil="true"/>
    <DCA_Afz_Best xmlns="fbd2601a-d278-47ae-9563-30c6f15e3054" xsi:nil="true"/>
    <TaxCatchAll xmlns="fbd2601a-d278-47ae-9563-30c6f15e3054" xsi:nil="true"/>
    <DCA_Tags xmlns="fbd2601a-d278-47ae-9563-30c6f15e3054" xsi:nil="true"/>
    <lcf76f155ced4ddcb4097134ff3c332f xmlns="faad9c22-b0a6-4f97-a1b6-1da7560003e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A215CFD72BC24035824E913B68F40FFD005EA30ECB308C87419EC755E38AD6A502" ma:contentTypeVersion="22" ma:contentTypeDescription="Een nieuw document maken." ma:contentTypeScope="" ma:versionID="966b37f272732440caab20303e19bd14">
  <xsd:schema xmlns:xsd="http://www.w3.org/2001/XMLSchema" xmlns:xs="http://www.w3.org/2001/XMLSchema" xmlns:p="http://schemas.microsoft.com/office/2006/metadata/properties" xmlns:ns2="fbd2601a-d278-47ae-9563-30c6f15e3054" xmlns:ns3="faad9c22-b0a6-4f97-a1b6-1da7560003e5" targetNamespace="http://schemas.microsoft.com/office/2006/metadata/properties" ma:root="true" ma:fieldsID="d6d619936668bfd054cf224196863217" ns2:_="" ns3:_="">
    <xsd:import namespace="fbd2601a-d278-47ae-9563-30c6f15e3054"/>
    <xsd:import namespace="faad9c22-b0a6-4f97-a1b6-1da7560003e5"/>
    <xsd:element name="properties">
      <xsd:complexType>
        <xsd:sequence>
          <xsd:element name="documentManagement">
            <xsd:complexType>
              <xsd:all>
                <xsd:element ref="ns2:DCA_Post" minOccurs="0"/>
                <xsd:element ref="ns2:DCA_Postnr" minOccurs="0"/>
                <xsd:element ref="ns2:DCA_PostType" minOccurs="0"/>
                <xsd:element ref="ns2:DCA_Afz_Best" minOccurs="0"/>
                <xsd:element ref="ns2:DCA_Afz_Best_Id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2:DCA_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2601a-d278-47ae-9563-30c6f15e3054" elementFormDefault="qualified">
    <xsd:import namespace="http://schemas.microsoft.com/office/2006/documentManagement/types"/>
    <xsd:import namespace="http://schemas.microsoft.com/office/infopath/2007/PartnerControls"/>
    <xsd:element name="DCA_Post" ma:index="8" nillable="true" ma:displayName="Post" ma:default="" ma:format="Dropdown" ma:internalName="DCA_Post">
      <xsd:simpleType>
        <xsd:restriction base="dms:Choice">
          <xsd:enumeration value="IN"/>
          <xsd:enumeration value="UIT"/>
        </xsd:restriction>
      </xsd:simpleType>
    </xsd:element>
    <xsd:element name="DCA_Postnr" ma:index="9" nillable="true" ma:displayName="Postnr." ma:internalName="DCA_Postnr">
      <xsd:simpleType>
        <xsd:restriction base="dms:Text">
          <xsd:maxLength value="255"/>
        </xsd:restriction>
      </xsd:simpleType>
    </xsd:element>
    <xsd:element name="DCA_PostType" ma:index="10" nillable="true" ma:displayName="Post Type" ma:default="" ma:format="Dropdown" ma:internalName="DCA_Post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nnective"/>
                    <xsd:enumeration value="Brief"/>
                    <xsd:enumeration value="Fax"/>
                    <xsd:enumeration value="Mail"/>
                    <xsd:enumeration value="Aangetekend schrijven"/>
                    <xsd:enumeration value="Drager"/>
                    <xsd:enumeration value="Deurwaarder"/>
                    <xsd:enumeration value="Werfleider"/>
                  </xsd:restriction>
                </xsd:simpleType>
              </xsd:element>
            </xsd:sequence>
          </xsd:extension>
        </xsd:complexContent>
      </xsd:complexType>
    </xsd:element>
    <xsd:element name="DCA_Afz_Best" ma:index="11" nillable="true" ma:displayName="Afzender / Bestemmeling" ma:internalName="DCA_Afz_Best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/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DCA_Afz_Best_Ids" ma:index="12" nillable="true" ma:displayName="Afz/Best Ids" ma:internalName="DCA_Afz_Best_Ids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/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TaxCatchAll" ma:index="17" nillable="true" ma:displayName="Taxonomy Catch All Column" ma:hidden="true" ma:list="{fadf677c-be05-43f0-9468-20388a89e4e0}" ma:internalName="TaxCatchAll" ma:showField="CatchAllData" ma:web="fbd2601a-d278-47ae-9563-30c6f15e30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CA_Tags" ma:index="23" nillable="true" ma:displayName="Tags" ma:default="" ma:format="Dropdown" ma:internalName="DCA_Tags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Jaarverslag"/>
                    <xsd:enumeration value="Mensen - actie"/>
                    <xsd:enumeration value="Mensen - portret"/>
                    <xsd:enumeration value="Mensen - groep"/>
                    <xsd:enumeration value="Machines"/>
                    <xsd:enumeration value="Banners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d9c22-b0a6-4f97-a1b6-1da7560003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288f018d-0d3b-47d8-adcd-d59f1dbc02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7CADE6-FF4D-428B-A77B-06C846EE0E73}">
  <ds:schemaRefs>
    <ds:schemaRef ds:uri="fbd2601a-d278-47ae-9563-30c6f15e305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faad9c22-b0a6-4f97-a1b6-1da7560003e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A726C82-8073-4F73-9C59-44803CB8A3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8C91AF-563B-46D9-8344-EAC8AF20F1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d2601a-d278-47ae-9563-30c6f15e3054"/>
    <ds:schemaRef ds:uri="faad9c22-b0a6-4f97-a1b6-1da756000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</Words>
  <Application>Microsoft Office PowerPoint</Application>
  <PresentationFormat>Breedbeeld</PresentationFormat>
  <Paragraphs>149</Paragraphs>
  <Slides>41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41</vt:i4>
      </vt:variant>
    </vt:vector>
  </HeadingPairs>
  <TitlesOfParts>
    <vt:vector size="56" baseType="lpstr">
      <vt:lpstr>Arial</vt:lpstr>
      <vt:lpstr>Calibri</vt:lpstr>
      <vt:lpstr>Calibri Light</vt:lpstr>
      <vt:lpstr>Courier New</vt:lpstr>
      <vt:lpstr>Futura</vt:lpstr>
      <vt:lpstr>Montserrat</vt:lpstr>
      <vt:lpstr>Montserrat Light</vt:lpstr>
      <vt:lpstr>Montserrat Medium</vt:lpstr>
      <vt:lpstr>Open Sans Light</vt:lpstr>
      <vt:lpstr>Roboto Black</vt:lpstr>
      <vt:lpstr>Systeemlettertype</vt:lpstr>
      <vt:lpstr>Verdana</vt:lpstr>
      <vt:lpstr>Wingdings</vt:lpstr>
      <vt:lpstr>Kantoorthema</vt:lpstr>
      <vt:lpstr>2_Kantoorthema</vt:lpstr>
      <vt:lpstr>PowerPoint-presentatie</vt:lpstr>
      <vt:lpstr>Lummen</vt:lpstr>
      <vt:lpstr>PowerPoint-presentatie</vt:lpstr>
      <vt:lpstr>Voorstelling bedrijf</vt:lpstr>
      <vt:lpstr>Afdelingen DCA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Afkoppelen op je privé domein? Keuring en Premie  </vt:lpstr>
      <vt:lpstr>Wetgeving</vt:lpstr>
      <vt:lpstr>Wat doet Fluvius en de gemeente voor u? </vt:lpstr>
      <vt:lpstr>Afkoppelingsadvies </vt:lpstr>
      <vt:lpstr>Aansluiting op de riolering</vt:lpstr>
      <vt:lpstr>KEURINGSATTEST =  PREMIE van 500€</vt:lpstr>
      <vt:lpstr>Extra PREMIES</vt:lpstr>
      <vt:lpstr>Procedure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Kris Aerts</dc:creator>
  <cp:lastModifiedBy>Microsoft-account</cp:lastModifiedBy>
  <cp:revision>6</cp:revision>
  <dcterms:created xsi:type="dcterms:W3CDTF">2020-07-08T15:32:28Z</dcterms:created>
  <dcterms:modified xsi:type="dcterms:W3CDTF">2022-08-30T12:51:00Z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0x010100A215CFD72BC24035824E913B68F40FFD005EA30ECB308C87419EC755E38AD6A502</vt:lpwstr>
  </property>
  <property fmtid="{D5CDD505-2E9C-101B-9397-08002B2CF9AE}" pid="3" name="MediaServiceImageTags">
    <vt:lpwstr/>
  </property>
</Properties>
</file>